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6" Type="http://schemas.openxmlformats.org/officeDocument/2006/relationships/image" Target="../media/image-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image" Target="../media/image-10-12.png"/><Relationship Id="rId13" Type="http://schemas.openxmlformats.org/officeDocument/2006/relationships/image" Target="../media/image-10-13.png"/><Relationship Id="rId14" Type="http://schemas.openxmlformats.org/officeDocument/2006/relationships/image" Target="../media/image-10-14.png"/><Relationship Id="rId15" Type="http://schemas.openxmlformats.org/officeDocument/2006/relationships/image" Target="../media/image-10-15.png"/><Relationship Id="rId16" Type="http://schemas.openxmlformats.org/officeDocument/2006/relationships/image" Target="../media/image-10-16.png"/><Relationship Id="rId17" Type="http://schemas.openxmlformats.org/officeDocument/2006/relationships/image" Target="../media/image-10-17.png"/><Relationship Id="rId18" Type="http://schemas.openxmlformats.org/officeDocument/2006/relationships/image" Target="../media/image-10-18.png"/><Relationship Id="rId19" Type="http://schemas.openxmlformats.org/officeDocument/2006/relationships/image" Target="../media/image-10-19.png"/><Relationship Id="rId20" Type="http://schemas.openxmlformats.org/officeDocument/2006/relationships/slideLayout" Target="../slideLayouts/slideLayout1.xml"/><Relationship Id="rId2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image" Target="../media/image-12-14.png"/><Relationship Id="rId15" Type="http://schemas.openxmlformats.org/officeDocument/2006/relationships/image" Target="../media/image-12-15.png"/><Relationship Id="rId16" Type="http://schemas.openxmlformats.org/officeDocument/2006/relationships/image" Target="../media/image-12-16.png"/><Relationship Id="rId17" Type="http://schemas.openxmlformats.org/officeDocument/2006/relationships/image" Target="../media/image-12-17.png"/><Relationship Id="rId18" Type="http://schemas.openxmlformats.org/officeDocument/2006/relationships/image" Target="../media/image-12-18.png"/><Relationship Id="rId19" Type="http://schemas.openxmlformats.org/officeDocument/2006/relationships/image" Target="../media/image-12-19.png"/><Relationship Id="rId20" Type="http://schemas.openxmlformats.org/officeDocument/2006/relationships/image" Target="../media/image-12-20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7.png"/><Relationship Id="rId8" Type="http://schemas.openxmlformats.org/officeDocument/2006/relationships/image" Target="../media/image-2-8.png"/><Relationship Id="rId9" Type="http://schemas.openxmlformats.org/officeDocument/2006/relationships/image" Target="../media/image-2-9.png"/><Relationship Id="rId10" Type="http://schemas.openxmlformats.org/officeDocument/2006/relationships/image" Target="../media/image-2-10.png"/><Relationship Id="rId11" Type="http://schemas.openxmlformats.org/officeDocument/2006/relationships/image" Target="../media/image-2-11.png"/><Relationship Id="rId12" Type="http://schemas.openxmlformats.org/officeDocument/2006/relationships/image" Target="../media/image-2-12.png"/><Relationship Id="rId13" Type="http://schemas.openxmlformats.org/officeDocument/2006/relationships/image" Target="../media/image-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image" Target="../media/image-7-15.png"/><Relationship Id="rId16" Type="http://schemas.openxmlformats.org/officeDocument/2006/relationships/image" Target="../media/image-7-16.png"/><Relationship Id="rId17" Type="http://schemas.openxmlformats.org/officeDocument/2006/relationships/image" Target="../media/image-7-17.png"/><Relationship Id="rId18" Type="http://schemas.openxmlformats.org/officeDocument/2006/relationships/image" Target="../media/image-7-18.png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image" Target="../media/image-8-14.png"/><Relationship Id="rId15" Type="http://schemas.openxmlformats.org/officeDocument/2006/relationships/image" Target="../media/image-8-15.png"/><Relationship Id="rId16" Type="http://schemas.openxmlformats.org/officeDocument/2006/relationships/image" Target="../media/image-8-16.png"/><Relationship Id="rId17" Type="http://schemas.openxmlformats.org/officeDocument/2006/relationships/image" Target="../media/image-8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image" Target="../media/image-9-15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762000"/>
            <a:ext cx="2597051" cy="26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4400550"/>
            <a:ext cx="6400800" cy="9286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5329238"/>
            <a:ext cx="10668000" cy="876300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914400" y="762000"/>
            <a:ext cx="311646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1A2A3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ÖĞRETİM TASARIMI SERİSİ</a:t>
            </a:r>
            <a:endParaRPr lang="en-US" sz="1050" dirty="0"/>
          </a:p>
        </p:txBody>
      </p:sp>
      <p:sp>
        <p:nvSpPr>
          <p:cNvPr id="8" name="Text 1"/>
          <p:cNvSpPr/>
          <p:nvPr/>
        </p:nvSpPr>
        <p:spPr>
          <a:xfrm>
            <a:off x="3511451" y="800100"/>
            <a:ext cx="2430304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spc="84" kern="0" dirty="0">
                <a:solidFill>
                  <a:srgbClr val="D3D3D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SEMİNER NOTLARI • 2026</a:t>
            </a:r>
            <a:endParaRPr lang="en-US" sz="1050" dirty="0"/>
          </a:p>
        </p:txBody>
      </p:sp>
      <p:sp>
        <p:nvSpPr>
          <p:cNvPr id="9" name="Text 2"/>
          <p:cNvSpPr/>
          <p:nvPr/>
        </p:nvSpPr>
        <p:spPr>
          <a:xfrm>
            <a:off x="762000" y="1028700"/>
            <a:ext cx="106680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2250" i="1" dirty="0">
                <a:solidFill>
                  <a:srgbClr val="D3D3D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Richard E. Mayer Sunar</a:t>
            </a:r>
            <a:endParaRPr lang="en-US" sz="2250" dirty="0"/>
          </a:p>
        </p:txBody>
      </p:sp>
      <p:sp>
        <p:nvSpPr>
          <p:cNvPr id="10" name="Text 3"/>
          <p:cNvSpPr/>
          <p:nvPr/>
        </p:nvSpPr>
        <p:spPr>
          <a:xfrm>
            <a:off x="762000" y="1552575"/>
            <a:ext cx="4086761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6750"/>
              </a:lnSpc>
              <a:buNone/>
            </a:pPr>
            <a:r>
              <a:rPr lang="en-US" sz="5400" b="1" spc="-216" kern="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MAYER'İN</a:t>
            </a:r>
            <a:endParaRPr lang="en-US" sz="5400" dirty="0"/>
          </a:p>
        </p:txBody>
      </p:sp>
      <p:sp>
        <p:nvSpPr>
          <p:cNvPr id="11" name="Text 4"/>
          <p:cNvSpPr/>
          <p:nvPr/>
        </p:nvSpPr>
        <p:spPr>
          <a:xfrm>
            <a:off x="4167634" y="1552575"/>
            <a:ext cx="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6750"/>
              </a:lnSpc>
              <a:buNone/>
            </a:pPr>
            <a:r>
              <a:rPr lang="en-US" sz="5400" b="1" spc="-216" kern="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
</a:t>
            </a:r>
            <a:endParaRPr lang="en-US" sz="5400" dirty="0"/>
          </a:p>
        </p:txBody>
      </p:sp>
      <p:sp>
        <p:nvSpPr>
          <p:cNvPr id="12" name="Text 5"/>
          <p:cNvSpPr/>
          <p:nvPr/>
        </p:nvSpPr>
        <p:spPr>
          <a:xfrm>
            <a:off x="762000" y="2409825"/>
            <a:ext cx="6188273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6750"/>
              </a:lnSpc>
              <a:buNone/>
            </a:pPr>
            <a:r>
              <a:rPr lang="en-US" sz="5400" b="1" spc="-216" kern="0" dirty="0">
                <a:solidFill>
                  <a:srgbClr val="FFD7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ÇOKLU ORTAM</a:t>
            </a:r>
            <a:endParaRPr lang="en-US" sz="5400" dirty="0"/>
          </a:p>
        </p:txBody>
      </p:sp>
      <p:sp>
        <p:nvSpPr>
          <p:cNvPr id="13" name="Text 6"/>
          <p:cNvSpPr/>
          <p:nvPr/>
        </p:nvSpPr>
        <p:spPr>
          <a:xfrm>
            <a:off x="5918895" y="2409825"/>
            <a:ext cx="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6750"/>
              </a:lnSpc>
              <a:buNone/>
            </a:pPr>
            <a:r>
              <a:rPr lang="en-US" sz="5400" b="1" spc="-216" kern="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
</a:t>
            </a:r>
            <a:endParaRPr lang="en-US" sz="5400" dirty="0"/>
          </a:p>
        </p:txBody>
      </p:sp>
      <p:sp>
        <p:nvSpPr>
          <p:cNvPr id="14" name="Text 7"/>
          <p:cNvSpPr/>
          <p:nvPr/>
        </p:nvSpPr>
        <p:spPr>
          <a:xfrm>
            <a:off x="762000" y="3267075"/>
            <a:ext cx="8326041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6750"/>
              </a:lnSpc>
              <a:buNone/>
            </a:pPr>
            <a:r>
              <a:rPr lang="en-US" sz="5400" b="1" spc="-216" kern="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ÖĞRENME İLKELERİ</a:t>
            </a:r>
            <a:endParaRPr lang="en-US" sz="5400" dirty="0"/>
          </a:p>
        </p:txBody>
      </p:sp>
      <p:sp>
        <p:nvSpPr>
          <p:cNvPr id="15" name="Text 8"/>
          <p:cNvSpPr/>
          <p:nvPr/>
        </p:nvSpPr>
        <p:spPr>
          <a:xfrm>
            <a:off x="990600" y="4400550"/>
            <a:ext cx="6400800" cy="928688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56"/>
              </a:lnSpc>
              <a:buNone/>
            </a:pPr>
            <a:r>
              <a:rPr lang="en-US" sz="2250" dirty="0">
                <a:solidFill>
                  <a:srgbClr val="D3D3D3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Yükseköğretim İçin Kapsamlı Bir Kılavuz: Bilişsel Kuramdan Uygulamaya</a:t>
            </a:r>
            <a:endParaRPr lang="en-US" sz="2250" dirty="0"/>
          </a:p>
        </p:txBody>
      </p:sp>
      <p:sp>
        <p:nvSpPr>
          <p:cNvPr id="16" name="Text 9"/>
          <p:cNvSpPr/>
          <p:nvPr/>
        </p:nvSpPr>
        <p:spPr>
          <a:xfrm>
            <a:off x="762000" y="5710238"/>
            <a:ext cx="4140518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spc="27" kern="0" dirty="0">
                <a:solidFill>
                  <a:srgbClr val="FFD7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EĞİTİMCİ KILAVUZU</a:t>
            </a:r>
            <a:endParaRPr lang="en-US" sz="1350" dirty="0"/>
          </a:p>
        </p:txBody>
      </p:sp>
      <p:sp>
        <p:nvSpPr>
          <p:cNvPr id="17" name="Text 10"/>
          <p:cNvSpPr/>
          <p:nvPr/>
        </p:nvSpPr>
        <p:spPr>
          <a:xfrm>
            <a:off x="762000" y="5976938"/>
            <a:ext cx="414051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Öğretim Üyeleri ve Lisansüstü Öğrenciler İçin</a:t>
            </a:r>
            <a:endParaRPr lang="en-US" sz="1200" dirty="0"/>
          </a:p>
        </p:txBody>
      </p:sp>
      <p:sp>
        <p:nvSpPr>
          <p:cNvPr id="18" name="Text 11"/>
          <p:cNvSpPr/>
          <p:nvPr/>
        </p:nvSpPr>
        <p:spPr>
          <a:xfrm>
            <a:off x="9561909" y="5748338"/>
            <a:ext cx="186809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r"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D3D3D3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HAZIRLANMA TARİHİ</a:t>
            </a:r>
            <a:endParaRPr lang="en-US" sz="1050" dirty="0"/>
          </a:p>
        </p:txBody>
      </p:sp>
      <p:sp>
        <p:nvSpPr>
          <p:cNvPr id="19" name="Text 12"/>
          <p:cNvSpPr/>
          <p:nvPr/>
        </p:nvSpPr>
        <p:spPr>
          <a:xfrm>
            <a:off x="9561909" y="5938838"/>
            <a:ext cx="1868091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r"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01 Şubat 2026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695450"/>
            <a:ext cx="3467100" cy="3771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350" y="1924050"/>
            <a:ext cx="571500" cy="57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" y="2057400"/>
            <a:ext cx="285750" cy="30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0" y="4267200"/>
            <a:ext cx="3009900" cy="4286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350" y="4810125"/>
            <a:ext cx="3009900" cy="42862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2450" y="1695450"/>
            <a:ext cx="3467100" cy="3771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91050" y="1924050"/>
            <a:ext cx="571500" cy="571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1075" y="2057400"/>
            <a:ext cx="171450" cy="304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91050" y="4267200"/>
            <a:ext cx="3009900" cy="428625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1050" y="4810125"/>
            <a:ext cx="3009900" cy="428625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58150" y="1695450"/>
            <a:ext cx="3467100" cy="3771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86750" y="1924050"/>
            <a:ext cx="571500" cy="571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29625" y="2057400"/>
            <a:ext cx="285750" cy="3048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86750" y="4267200"/>
            <a:ext cx="3009900" cy="428625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86750" y="4810125"/>
            <a:ext cx="3009900" cy="428625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6750" y="5772150"/>
            <a:ext cx="10858500" cy="6096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95588" y="5924550"/>
            <a:ext cx="228600" cy="3048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666750" y="476250"/>
            <a:ext cx="10858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i="1" spc="84" kern="0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ÜRETİCİ SÜREÇLERİ GELİŞTİRME</a:t>
            </a:r>
            <a:endParaRPr lang="en-US" sz="1050" dirty="0"/>
          </a:p>
        </p:txBody>
      </p:sp>
      <p:sp>
        <p:nvSpPr>
          <p:cNvPr id="21" name="Text 1"/>
          <p:cNvSpPr/>
          <p:nvPr/>
        </p:nvSpPr>
        <p:spPr>
          <a:xfrm>
            <a:off x="666750" y="742950"/>
            <a:ext cx="130302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Kişiselleştirme, Ses ve Resim İlkeleri</a:t>
            </a:r>
            <a:endParaRPr lang="en-US" sz="3600" dirty="0"/>
          </a:p>
        </p:txBody>
      </p:sp>
      <p:sp>
        <p:nvSpPr>
          <p:cNvPr id="22" name="Text 2"/>
          <p:cNvSpPr/>
          <p:nvPr/>
        </p:nvSpPr>
        <p:spPr>
          <a:xfrm>
            <a:off x="1619250" y="2076450"/>
            <a:ext cx="161163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Kişiselleştirme</a:t>
            </a:r>
            <a:endParaRPr lang="en-US" sz="1500" dirty="0"/>
          </a:p>
        </p:txBody>
      </p:sp>
      <p:sp>
        <p:nvSpPr>
          <p:cNvPr id="23" name="Text 3"/>
          <p:cNvSpPr/>
          <p:nvPr/>
        </p:nvSpPr>
        <p:spPr>
          <a:xfrm>
            <a:off x="895350" y="2724150"/>
            <a:ext cx="30099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Öğrenenle sosyal bir bağ kurmak için resmi dil yerine samimi, konuşma diline yakın bir üslup kullanılmalıdır.</a:t>
            </a:r>
            <a:endParaRPr lang="en-US" sz="1200" dirty="0"/>
          </a:p>
        </p:txBody>
      </p:sp>
      <p:sp>
        <p:nvSpPr>
          <p:cNvPr id="24" name="Text 4"/>
          <p:cNvSpPr/>
          <p:nvPr/>
        </p:nvSpPr>
        <p:spPr>
          <a:xfrm>
            <a:off x="1085850" y="4391025"/>
            <a:ext cx="68580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highlight>
                  <a:srgbClr val="EF4444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YANLIŞ</a:t>
            </a:r>
            <a:endParaRPr lang="en-US" sz="900" dirty="0"/>
          </a:p>
        </p:txBody>
      </p:sp>
      <p:sp>
        <p:nvSpPr>
          <p:cNvPr id="25" name="Text 5"/>
          <p:cNvSpPr/>
          <p:nvPr/>
        </p:nvSpPr>
        <p:spPr>
          <a:xfrm>
            <a:off x="1685925" y="4391025"/>
            <a:ext cx="158877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"Konu incelenecektir."</a:t>
            </a:r>
            <a:endParaRPr lang="en-US" sz="1050" dirty="0"/>
          </a:p>
        </p:txBody>
      </p:sp>
      <p:sp>
        <p:nvSpPr>
          <p:cNvPr id="26" name="Text 6"/>
          <p:cNvSpPr/>
          <p:nvPr/>
        </p:nvSpPr>
        <p:spPr>
          <a:xfrm>
            <a:off x="1085850" y="4933950"/>
            <a:ext cx="68580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900" b="1" dirty="0">
                <a:solidFill>
                  <a:srgbClr val="1A2A3A"/>
                </a:solidFill>
                <a:highlight>
                  <a:srgbClr val="FFD700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DOĞRU</a:t>
            </a:r>
            <a:endParaRPr lang="en-US" sz="900" dirty="0"/>
          </a:p>
        </p:txBody>
      </p:sp>
      <p:sp>
        <p:nvSpPr>
          <p:cNvPr id="27" name="Text 7"/>
          <p:cNvSpPr/>
          <p:nvPr/>
        </p:nvSpPr>
        <p:spPr>
          <a:xfrm>
            <a:off x="1685925" y="4933950"/>
            <a:ext cx="154305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"Birlikte inceleyelim."</a:t>
            </a:r>
            <a:endParaRPr lang="en-US" sz="1050" dirty="0"/>
          </a:p>
        </p:txBody>
      </p:sp>
      <p:sp>
        <p:nvSpPr>
          <p:cNvPr id="28" name="Text 8"/>
          <p:cNvSpPr/>
          <p:nvPr/>
        </p:nvSpPr>
        <p:spPr>
          <a:xfrm>
            <a:off x="5314950" y="2076450"/>
            <a:ext cx="10515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Ses İlkesi</a:t>
            </a:r>
            <a:endParaRPr lang="en-US" sz="1500" dirty="0"/>
          </a:p>
        </p:txBody>
      </p:sp>
      <p:sp>
        <p:nvSpPr>
          <p:cNvPr id="29" name="Text 9"/>
          <p:cNvSpPr/>
          <p:nvPr/>
        </p:nvSpPr>
        <p:spPr>
          <a:xfrm>
            <a:off x="4591050" y="2724150"/>
            <a:ext cx="30099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Anlatım, mekanik bir bilgisayar sesi yerine, vurgu ve tonlaması doğal olan bir insan sesiyle yapılmalıdır.</a:t>
            </a:r>
            <a:endParaRPr lang="en-US" sz="1200" dirty="0"/>
          </a:p>
        </p:txBody>
      </p:sp>
      <p:sp>
        <p:nvSpPr>
          <p:cNvPr id="30" name="Text 10"/>
          <p:cNvSpPr/>
          <p:nvPr/>
        </p:nvSpPr>
        <p:spPr>
          <a:xfrm>
            <a:off x="4781550" y="4391025"/>
            <a:ext cx="68580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highlight>
                  <a:srgbClr val="EF4444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YANLIŞ</a:t>
            </a:r>
            <a:endParaRPr lang="en-US" sz="900" dirty="0"/>
          </a:p>
        </p:txBody>
      </p:sp>
      <p:sp>
        <p:nvSpPr>
          <p:cNvPr id="31" name="Text 11"/>
          <p:cNvSpPr/>
          <p:nvPr/>
        </p:nvSpPr>
        <p:spPr>
          <a:xfrm>
            <a:off x="5381625" y="4391025"/>
            <a:ext cx="168021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Robotik, monoton TTS.</a:t>
            </a:r>
            <a:endParaRPr lang="en-US" sz="1050" dirty="0"/>
          </a:p>
        </p:txBody>
      </p:sp>
      <p:sp>
        <p:nvSpPr>
          <p:cNvPr id="32" name="Text 12"/>
          <p:cNvSpPr/>
          <p:nvPr/>
        </p:nvSpPr>
        <p:spPr>
          <a:xfrm>
            <a:off x="4781550" y="4933950"/>
            <a:ext cx="68580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900" b="1" dirty="0">
                <a:solidFill>
                  <a:srgbClr val="1A2A3A"/>
                </a:solidFill>
                <a:highlight>
                  <a:srgbClr val="FFD700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DOĞRU</a:t>
            </a:r>
            <a:endParaRPr lang="en-US" sz="900" dirty="0"/>
          </a:p>
        </p:txBody>
      </p:sp>
      <p:sp>
        <p:nvSpPr>
          <p:cNvPr id="33" name="Text 13"/>
          <p:cNvSpPr/>
          <p:nvPr/>
        </p:nvSpPr>
        <p:spPr>
          <a:xfrm>
            <a:off x="5381625" y="4933950"/>
            <a:ext cx="169164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Doğal aksanlı insan sesi.</a:t>
            </a:r>
            <a:endParaRPr lang="en-US" sz="1050" dirty="0"/>
          </a:p>
        </p:txBody>
      </p:sp>
      <p:sp>
        <p:nvSpPr>
          <p:cNvPr id="34" name="Text 14"/>
          <p:cNvSpPr/>
          <p:nvPr/>
        </p:nvSpPr>
        <p:spPr>
          <a:xfrm>
            <a:off x="9010650" y="2076450"/>
            <a:ext cx="13144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Resim İlkesi</a:t>
            </a:r>
            <a:endParaRPr lang="en-US" sz="1500" dirty="0"/>
          </a:p>
        </p:txBody>
      </p:sp>
      <p:sp>
        <p:nvSpPr>
          <p:cNvPr id="35" name="Text 15"/>
          <p:cNvSpPr/>
          <p:nvPr/>
        </p:nvSpPr>
        <p:spPr>
          <a:xfrm>
            <a:off x="8286750" y="2724150"/>
            <a:ext cx="30099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Anlatıcının yüzü (talking head) ekranda sürekli görünmek zorunda değildir; bazen dikkat dağıtıcı olabilir.</a:t>
            </a:r>
            <a:endParaRPr lang="en-US" sz="1200" dirty="0"/>
          </a:p>
        </p:txBody>
      </p:sp>
      <p:sp>
        <p:nvSpPr>
          <p:cNvPr id="36" name="Text 16"/>
          <p:cNvSpPr/>
          <p:nvPr/>
        </p:nvSpPr>
        <p:spPr>
          <a:xfrm>
            <a:off x="8477250" y="4391025"/>
            <a:ext cx="68580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highlight>
                  <a:srgbClr val="EF4444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YANLIŞ</a:t>
            </a:r>
            <a:endParaRPr lang="en-US" sz="900" dirty="0"/>
          </a:p>
        </p:txBody>
      </p:sp>
      <p:sp>
        <p:nvSpPr>
          <p:cNvPr id="37" name="Text 17"/>
          <p:cNvSpPr/>
          <p:nvPr/>
        </p:nvSpPr>
        <p:spPr>
          <a:xfrm>
            <a:off x="9077325" y="4391025"/>
            <a:ext cx="188595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Kod ekranını kapatan kafa.</a:t>
            </a:r>
            <a:endParaRPr lang="en-US" sz="1050" dirty="0"/>
          </a:p>
        </p:txBody>
      </p:sp>
      <p:sp>
        <p:nvSpPr>
          <p:cNvPr id="38" name="Text 18"/>
          <p:cNvSpPr/>
          <p:nvPr/>
        </p:nvSpPr>
        <p:spPr>
          <a:xfrm>
            <a:off x="8477250" y="4933950"/>
            <a:ext cx="685800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900" b="1" dirty="0">
                <a:solidFill>
                  <a:srgbClr val="1A2A3A"/>
                </a:solidFill>
                <a:highlight>
                  <a:srgbClr val="FFD700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DOĞRU</a:t>
            </a:r>
            <a:endParaRPr lang="en-US" sz="900" dirty="0"/>
          </a:p>
        </p:txBody>
      </p:sp>
      <p:sp>
        <p:nvSpPr>
          <p:cNvPr id="39" name="Text 19"/>
          <p:cNvSpPr/>
          <p:nvPr/>
        </p:nvSpPr>
        <p:spPr>
          <a:xfrm>
            <a:off x="9077325" y="4933950"/>
            <a:ext cx="177165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Sadece girişte görünmek.</a:t>
            </a:r>
            <a:endParaRPr lang="en-US" sz="1050" dirty="0"/>
          </a:p>
        </p:txBody>
      </p:sp>
      <p:sp>
        <p:nvSpPr>
          <p:cNvPr id="40" name="Text 20"/>
          <p:cNvSpPr/>
          <p:nvPr/>
        </p:nvSpPr>
        <p:spPr>
          <a:xfrm>
            <a:off x="3176588" y="5943600"/>
            <a:ext cx="74637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A2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Temel Amaç: Öğrenen ile içerik arasında güçlü bir sosyal partnerlik kurmak.</a:t>
            </a:r>
            <a:endParaRPr lang="en-US" sz="13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8600"/>
            <a:ext cx="12192000" cy="708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247900"/>
            <a:ext cx="5314950" cy="4686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2438400"/>
            <a:ext cx="381000" cy="38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2533650"/>
            <a:ext cx="190500" cy="19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300" y="2247900"/>
            <a:ext cx="5314950" cy="4686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438400"/>
            <a:ext cx="381000" cy="38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050" y="2533650"/>
            <a:ext cx="190500" cy="190500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0" y="19050"/>
            <a:ext cx="153233" cy="18097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&lt;</a:t>
            </a:r>
            <a:endParaRPr lang="en-US" sz="1200" dirty="0"/>
          </a:p>
        </p:txBody>
      </p:sp>
      <p:sp>
        <p:nvSpPr>
          <p:cNvPr id="10" name="Text 1"/>
          <p:cNvSpPr/>
          <p:nvPr/>
        </p:nvSpPr>
        <p:spPr>
          <a:xfrm>
            <a:off x="666750" y="609600"/>
            <a:ext cx="10858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168" kern="0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PRATİK UYGULAMA REHBERİ</a:t>
            </a:r>
            <a:endParaRPr lang="en-US" sz="1050" dirty="0"/>
          </a:p>
        </p:txBody>
      </p:sp>
      <p:sp>
        <p:nvSpPr>
          <p:cNvPr id="11" name="Text 2"/>
          <p:cNvSpPr/>
          <p:nvPr/>
        </p:nvSpPr>
        <p:spPr>
          <a:xfrm>
            <a:off x="666750" y="876300"/>
            <a:ext cx="108585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Yükseköğretimde</a:t>
            </a:r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Uygulama Örnekleri</a:t>
            </a:r>
            <a:endParaRPr lang="en-US" sz="3600" dirty="0"/>
          </a:p>
        </p:txBody>
      </p:sp>
      <p:sp>
        <p:nvSpPr>
          <p:cNvPr id="12" name="Text 3"/>
          <p:cNvSpPr/>
          <p:nvPr/>
        </p:nvSpPr>
        <p:spPr>
          <a:xfrm>
            <a:off x="857250" y="2914650"/>
            <a:ext cx="59207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Fen ve Sağlık Bilimleri</a:t>
            </a:r>
            <a:endParaRPr lang="en-US" sz="1500" dirty="0"/>
          </a:p>
        </p:txBody>
      </p:sp>
      <p:sp>
        <p:nvSpPr>
          <p:cNvPr id="13" name="Text 4"/>
          <p:cNvSpPr/>
          <p:nvPr/>
        </p:nvSpPr>
        <p:spPr>
          <a:xfrm>
            <a:off x="666750" y="3257550"/>
            <a:ext cx="51244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D1D5D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• </a:t>
            </a:r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Fotosentez:</a:t>
            </a:r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D1D5D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Gereksiz animasyonlardan arındırılmış, sade hücre şemaları.</a:t>
            </a:r>
            <a:endParaRPr lang="en-US" sz="1350" dirty="0"/>
          </a:p>
        </p:txBody>
      </p:sp>
      <p:sp>
        <p:nvSpPr>
          <p:cNvPr id="14" name="Text 5"/>
          <p:cNvSpPr/>
          <p:nvPr/>
        </p:nvSpPr>
        <p:spPr>
          <a:xfrm>
            <a:off x="666750" y="3867150"/>
            <a:ext cx="51244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D1D5D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• </a:t>
            </a:r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Anatomi:</a:t>
            </a:r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D1D5D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Kalp bölümlerinin isimlerinin doğrudan görsel üzerinde etiketlenmesi.</a:t>
            </a:r>
            <a:endParaRPr lang="en-US" sz="1350" dirty="0"/>
          </a:p>
        </p:txBody>
      </p:sp>
      <p:sp>
        <p:nvSpPr>
          <p:cNvPr id="15" name="Text 6"/>
          <p:cNvSpPr/>
          <p:nvPr/>
        </p:nvSpPr>
        <p:spPr>
          <a:xfrm>
            <a:off x="6400800" y="2914650"/>
            <a:ext cx="59207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İktisadi ve İdari Bilimler</a:t>
            </a:r>
            <a:endParaRPr lang="en-US" sz="1500" dirty="0"/>
          </a:p>
        </p:txBody>
      </p:sp>
      <p:sp>
        <p:nvSpPr>
          <p:cNvPr id="16" name="Text 7"/>
          <p:cNvSpPr/>
          <p:nvPr/>
        </p:nvSpPr>
        <p:spPr>
          <a:xfrm>
            <a:off x="6210300" y="3257550"/>
            <a:ext cx="51244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D1D5D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• </a:t>
            </a:r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Ekonomi:</a:t>
            </a:r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D1D5D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Arz-talep grafiklerinin sesli anlatımla eş zamanlı sunulması.</a:t>
            </a:r>
            <a:endParaRPr lang="en-US" sz="1350" dirty="0"/>
          </a:p>
        </p:txBody>
      </p:sp>
      <p:sp>
        <p:nvSpPr>
          <p:cNvPr id="17" name="Text 8"/>
          <p:cNvSpPr/>
          <p:nvPr/>
        </p:nvSpPr>
        <p:spPr>
          <a:xfrm>
            <a:off x="6210300" y="3867150"/>
            <a:ext cx="51244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D1D5D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• </a:t>
            </a:r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b="1" dirty="0">
                <a:solidFill>
                  <a:srgbClr val="FFFFFF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İstatistik:</a:t>
            </a:r>
            <a:pPr algn="l" marL="342900" indent="-342900">
              <a:lnSpc>
                <a:spcPts val="2100"/>
              </a:lnSpc>
              <a:buSzPct val="100000"/>
              <a:buChar char="•"/>
            </a:pPr>
            <a:r>
              <a:rPr lang="en-US" sz="1350" dirty="0">
                <a:solidFill>
                  <a:srgbClr val="D1D5DB"/>
                </a:solidFill>
                <a:latin typeface="Playfair Display" pitchFamily="34" charset="0"/>
                <a:ea typeface="Playfair Display" pitchFamily="34" charset="-122"/>
                <a:cs typeface="Playfair Display" pitchFamily="34" charset="-120"/>
              </a:rPr>
              <a:t> Faktör analizi eğitiminin kullanıcı kontrollü kısa modüllere ayrılması.</a:t>
            </a:r>
            <a:endParaRPr lang="en-US" sz="13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43050"/>
            <a:ext cx="419100" cy="45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" y="1766888"/>
            <a:ext cx="190500" cy="95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2652713"/>
            <a:ext cx="104775" cy="171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033713"/>
            <a:ext cx="104775" cy="1714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0" y="1543050"/>
            <a:ext cx="5143500" cy="312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5100" y="1771650"/>
            <a:ext cx="40005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1995487"/>
            <a:ext cx="171450" cy="952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5100" y="2381250"/>
            <a:ext cx="4686300" cy="457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5100" y="2476500"/>
            <a:ext cx="171450" cy="266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5100" y="2914650"/>
            <a:ext cx="4686300" cy="457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5100" y="3009900"/>
            <a:ext cx="171450" cy="266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5100" y="3448050"/>
            <a:ext cx="4686300" cy="457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15100" y="3543300"/>
            <a:ext cx="171450" cy="2667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15100" y="3981450"/>
            <a:ext cx="4686300" cy="4572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15100" y="4076700"/>
            <a:ext cx="171450" cy="2667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2000" y="5581650"/>
            <a:ext cx="10668000" cy="8001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4400" y="5829300"/>
            <a:ext cx="361950" cy="285750"/>
          </a:xfrm>
          <a:prstGeom prst="rect">
            <a:avLst/>
          </a:prstGeom>
        </p:spPr>
      </p:pic>
      <p:pic>
        <p:nvPicPr>
          <p:cNvPr id="20" name="Image 18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00" y="5753100"/>
            <a:ext cx="1371600" cy="457200"/>
          </a:xfrm>
          <a:prstGeom prst="rect">
            <a:avLst/>
          </a:prstGeom>
        </p:spPr>
      </p:pic>
      <p:sp>
        <p:nvSpPr>
          <p:cNvPr id="21" name="Text 0"/>
          <p:cNvSpPr/>
          <p:nvPr/>
        </p:nvSpPr>
        <p:spPr>
          <a:xfrm>
            <a:off x="762000" y="476250"/>
            <a:ext cx="1066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42" kern="0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ÖZET VE GELECEK ADIMLAR</a:t>
            </a:r>
            <a:endParaRPr lang="en-US" sz="1050" dirty="0"/>
          </a:p>
        </p:txBody>
      </p:sp>
      <p:sp>
        <p:nvSpPr>
          <p:cNvPr id="22" name="Text 1"/>
          <p:cNvSpPr/>
          <p:nvPr/>
        </p:nvSpPr>
        <p:spPr>
          <a:xfrm>
            <a:off x="762000" y="742950"/>
            <a:ext cx="106680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3600" b="1" spc="144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SONUÇ VE ÖNERİLER</a:t>
            </a:r>
            <a:endParaRPr lang="en-US" sz="3600" dirty="0"/>
          </a:p>
        </p:txBody>
      </p:sp>
      <p:sp>
        <p:nvSpPr>
          <p:cNvPr id="23" name="Text 2"/>
          <p:cNvSpPr/>
          <p:nvPr/>
        </p:nvSpPr>
        <p:spPr>
          <a:xfrm>
            <a:off x="1333500" y="1619250"/>
            <a:ext cx="460414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spc="72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ESNEK UYGULAMA ÇERÇEVESİ</a:t>
            </a:r>
            <a:endParaRPr lang="en-US" sz="1800" dirty="0"/>
          </a:p>
        </p:txBody>
      </p:sp>
      <p:sp>
        <p:nvSpPr>
          <p:cNvPr id="24" name="Text 3"/>
          <p:cNvSpPr/>
          <p:nvPr/>
        </p:nvSpPr>
        <p:spPr>
          <a:xfrm>
            <a:off x="762000" y="2152650"/>
            <a:ext cx="6172200" cy="309563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38"/>
              </a:lnSpc>
              <a:buNone/>
            </a:pPr>
            <a:r>
              <a:rPr lang="en-US" sz="1500" i="1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"Mayer'in ilkeleri bağlama göre değişen esnek kılavuzlardır."</a:t>
            </a:r>
            <a:endParaRPr lang="en-US" sz="1500" dirty="0"/>
          </a:p>
        </p:txBody>
      </p:sp>
      <p:sp>
        <p:nvSpPr>
          <p:cNvPr id="25" name="Text 4"/>
          <p:cNvSpPr/>
          <p:nvPr/>
        </p:nvSpPr>
        <p:spPr>
          <a:xfrm>
            <a:off x="981075" y="2614613"/>
            <a:ext cx="57950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Öğrenen Ön Bilgisi:</a:t>
            </a:r>
            <a:pPr algn="l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Düşük ön bilgili öğrenciler için ilkeler kritik.</a:t>
            </a:r>
            <a:endParaRPr lang="en-US" sz="1350" dirty="0"/>
          </a:p>
        </p:txBody>
      </p:sp>
      <p:sp>
        <p:nvSpPr>
          <p:cNvPr id="26" name="Text 5"/>
          <p:cNvSpPr/>
          <p:nvPr/>
        </p:nvSpPr>
        <p:spPr>
          <a:xfrm>
            <a:off x="981075" y="2995613"/>
            <a:ext cx="573786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Konu Karmaşıklığı:</a:t>
            </a:r>
            <a:pPr algn="l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Karmaşık konularda bölümleme önemlidir.</a:t>
            </a:r>
            <a:endParaRPr lang="en-US" sz="1350" dirty="0"/>
          </a:p>
        </p:txBody>
      </p:sp>
      <p:sp>
        <p:nvSpPr>
          <p:cNvPr id="27" name="Text 6"/>
          <p:cNvSpPr/>
          <p:nvPr/>
        </p:nvSpPr>
        <p:spPr>
          <a:xfrm>
            <a:off x="7067550" y="1847850"/>
            <a:ext cx="46863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spc="72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ÖZ-DEĞERLENDİRME SORULARI</a:t>
            </a:r>
            <a:endParaRPr lang="en-US" sz="1800" dirty="0"/>
          </a:p>
        </p:txBody>
      </p:sp>
      <p:sp>
        <p:nvSpPr>
          <p:cNvPr id="28" name="Text 7"/>
          <p:cNvSpPr/>
          <p:nvPr/>
        </p:nvSpPr>
        <p:spPr>
          <a:xfrm>
            <a:off x="6800850" y="2476500"/>
            <a:ext cx="38747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 görsel gerçekten gerekli mi? (Tutarlılık)</a:t>
            </a:r>
            <a:endParaRPr lang="en-US" sz="1350" dirty="0"/>
          </a:p>
        </p:txBody>
      </p:sp>
      <p:sp>
        <p:nvSpPr>
          <p:cNvPr id="29" name="Text 8"/>
          <p:cNvSpPr/>
          <p:nvPr/>
        </p:nvSpPr>
        <p:spPr>
          <a:xfrm>
            <a:off x="6800850" y="3009900"/>
            <a:ext cx="39890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Metin ve görseli yakın yerleştirebilir miyim?</a:t>
            </a:r>
            <a:endParaRPr lang="en-US" sz="1350" dirty="0"/>
          </a:p>
        </p:txBody>
      </p:sp>
      <p:sp>
        <p:nvSpPr>
          <p:cNvPr id="30" name="Text 9"/>
          <p:cNvSpPr/>
          <p:nvPr/>
        </p:nvSpPr>
        <p:spPr>
          <a:xfrm>
            <a:off x="6800850" y="3543300"/>
            <a:ext cx="467487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 videoyu parçalara bölebilir miyim? (Bölümleme)</a:t>
            </a:r>
            <a:endParaRPr lang="en-US" sz="1350" dirty="0"/>
          </a:p>
        </p:txBody>
      </p:sp>
      <p:sp>
        <p:nvSpPr>
          <p:cNvPr id="31" name="Text 10"/>
          <p:cNvSpPr/>
          <p:nvPr/>
        </p:nvSpPr>
        <p:spPr>
          <a:xfrm>
            <a:off x="6800850" y="4076700"/>
            <a:ext cx="41833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Önemli noktaları vurguladım mı? (İşaretleme)</a:t>
            </a:r>
            <a:endParaRPr lang="en-US" sz="1350" dirty="0"/>
          </a:p>
        </p:txBody>
      </p:sp>
      <p:sp>
        <p:nvSpPr>
          <p:cNvPr id="32" name="Text 11"/>
          <p:cNvSpPr/>
          <p:nvPr/>
        </p:nvSpPr>
        <p:spPr>
          <a:xfrm>
            <a:off x="1428750" y="5734050"/>
            <a:ext cx="5800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spc="54" kern="0" dirty="0">
                <a:solidFill>
                  <a:srgbClr val="1A2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TEMEL HEDEF</a:t>
            </a:r>
            <a:endParaRPr lang="en-US" sz="1350" dirty="0"/>
          </a:p>
        </p:txBody>
      </p:sp>
      <p:sp>
        <p:nvSpPr>
          <p:cNvPr id="33" name="Text 12"/>
          <p:cNvSpPr/>
          <p:nvPr/>
        </p:nvSpPr>
        <p:spPr>
          <a:xfrm>
            <a:off x="1428750" y="6000750"/>
            <a:ext cx="69608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i="1" dirty="0">
                <a:solidFill>
                  <a:srgbClr val="1A2A3A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Bilişsel bilime dayalı, kanıtlanmış yöntemlerle öğrenme çıktılarını maksimize etmek.</a:t>
            </a:r>
            <a:endParaRPr lang="en-US" sz="1200" dirty="0"/>
          </a:p>
        </p:txBody>
      </p:sp>
      <p:sp>
        <p:nvSpPr>
          <p:cNvPr id="34" name="Text 13"/>
          <p:cNvSpPr/>
          <p:nvPr/>
        </p:nvSpPr>
        <p:spPr>
          <a:xfrm>
            <a:off x="10134600" y="5753100"/>
            <a:ext cx="1371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1A2A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TEŞEKKÜRLER</a:t>
            </a:r>
            <a:endParaRPr lang="en-US" sz="1050" dirty="0"/>
          </a:p>
        </p:txBody>
      </p:sp>
      <p:sp>
        <p:nvSpPr>
          <p:cNvPr id="35" name="Text 14"/>
          <p:cNvSpPr/>
          <p:nvPr/>
        </p:nvSpPr>
        <p:spPr>
          <a:xfrm>
            <a:off x="10134600" y="5943600"/>
            <a:ext cx="137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1A2A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Soru &amp; Cevap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95500"/>
            <a:ext cx="3403550" cy="323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326" y="2324100"/>
            <a:ext cx="666750" cy="6667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201" y="2505075"/>
            <a:ext cx="381000" cy="30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4150" y="2095500"/>
            <a:ext cx="3403550" cy="3238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476" y="2324100"/>
            <a:ext cx="666750" cy="6667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401" y="2505075"/>
            <a:ext cx="342900" cy="304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6301" y="2095500"/>
            <a:ext cx="3403699" cy="3238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4775" y="2324100"/>
            <a:ext cx="666750" cy="6667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5750" y="2505075"/>
            <a:ext cx="304800" cy="304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0" y="5638800"/>
            <a:ext cx="10668000" cy="838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0600" y="5876925"/>
            <a:ext cx="257175" cy="3429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762000" y="381000"/>
            <a:ext cx="1066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42" kern="0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BİLİŞSEL KURAM VE VARSAYIMLAR</a:t>
            </a:r>
            <a:endParaRPr lang="en-US" sz="1050" dirty="0"/>
          </a:p>
        </p:txBody>
      </p:sp>
      <p:sp>
        <p:nvSpPr>
          <p:cNvPr id="15" name="Text 1"/>
          <p:cNvSpPr/>
          <p:nvPr/>
        </p:nvSpPr>
        <p:spPr>
          <a:xfrm>
            <a:off x="762000" y="647700"/>
            <a:ext cx="10668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3600" b="1" spc="144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ÇOKLU ORTAMDA ÖĞRENMENİN</a:t>
            </a:r>
            <a:pPr indent="0" marL="0">
              <a:lnSpc>
                <a:spcPts val="4500"/>
              </a:lnSpc>
              <a:buNone/>
            </a:pPr>
            <a:r>
              <a:rPr lang="en-US" sz="3600" b="1" spc="144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indent="0" marL="0">
              <a:lnSpc>
                <a:spcPts val="4500"/>
              </a:lnSpc>
              <a:buNone/>
            </a:pPr>
            <a:r>
              <a:rPr lang="en-US" sz="3600" b="1" spc="144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BİLİŞSEL TEMELLERİ</a:t>
            </a:r>
            <a:endParaRPr lang="en-US" sz="3600" dirty="0"/>
          </a:p>
        </p:txBody>
      </p:sp>
      <p:sp>
        <p:nvSpPr>
          <p:cNvPr id="16" name="Text 2"/>
          <p:cNvSpPr/>
          <p:nvPr/>
        </p:nvSpPr>
        <p:spPr>
          <a:xfrm>
            <a:off x="994946" y="3143250"/>
            <a:ext cx="293751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spc="60" kern="0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İKİLİ KANAL VARSAYIMI</a:t>
            </a:r>
            <a:endParaRPr lang="en-US" sz="1500" dirty="0"/>
          </a:p>
        </p:txBody>
      </p:sp>
      <p:sp>
        <p:nvSpPr>
          <p:cNvPr id="17" name="Text 3"/>
          <p:cNvSpPr/>
          <p:nvPr/>
        </p:nvSpPr>
        <p:spPr>
          <a:xfrm>
            <a:off x="990600" y="3486150"/>
            <a:ext cx="294635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İnsanlar görsel ve işitsel iki ayrı kanala sahiptir. Resimler görsel, sesler ise işitsel kanalda işlenir.</a:t>
            </a:r>
            <a:endParaRPr lang="en-US" sz="1350" dirty="0"/>
          </a:p>
        </p:txBody>
      </p:sp>
      <p:sp>
        <p:nvSpPr>
          <p:cNvPr id="18" name="Text 4"/>
          <p:cNvSpPr/>
          <p:nvPr/>
        </p:nvSpPr>
        <p:spPr>
          <a:xfrm>
            <a:off x="4622750" y="3143250"/>
            <a:ext cx="29463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spc="60" kern="0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SINIRLI KAPASİTE VARSAYIMI</a:t>
            </a:r>
            <a:endParaRPr lang="en-US" sz="1500" dirty="0"/>
          </a:p>
        </p:txBody>
      </p:sp>
      <p:sp>
        <p:nvSpPr>
          <p:cNvPr id="19" name="Text 5"/>
          <p:cNvSpPr/>
          <p:nvPr/>
        </p:nvSpPr>
        <p:spPr>
          <a:xfrm>
            <a:off x="4622750" y="3752850"/>
            <a:ext cx="294635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Kanalların aynı anda işleyebileceği bilgi miktarı sınırlıdır. Çalışma belleği bu kapasiteyi yönetir.</a:t>
            </a:r>
            <a:endParaRPr lang="en-US" sz="1350" dirty="0"/>
          </a:p>
        </p:txBody>
      </p:sp>
      <p:sp>
        <p:nvSpPr>
          <p:cNvPr id="20" name="Text 6"/>
          <p:cNvSpPr/>
          <p:nvPr/>
        </p:nvSpPr>
        <p:spPr>
          <a:xfrm>
            <a:off x="8213675" y="3143250"/>
            <a:ext cx="3028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spc="60" kern="0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AKTİF İŞLEM VARSAYIMI</a:t>
            </a:r>
            <a:endParaRPr lang="en-US" sz="1500" dirty="0"/>
          </a:p>
        </p:txBody>
      </p:sp>
      <p:sp>
        <p:nvSpPr>
          <p:cNvPr id="21" name="Text 7"/>
          <p:cNvSpPr/>
          <p:nvPr/>
        </p:nvSpPr>
        <p:spPr>
          <a:xfrm>
            <a:off x="8254901" y="3486150"/>
            <a:ext cx="2946499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Anlamlı öğrenme; bilginin seçilmesi, zihinsel modeller halinde organize edilmesi ve ön bilgilerle bütünleştirilmesi.</a:t>
            </a:r>
            <a:endParaRPr lang="en-US" sz="1350" dirty="0"/>
          </a:p>
        </p:txBody>
      </p:sp>
      <p:sp>
        <p:nvSpPr>
          <p:cNvPr id="22" name="Text 8"/>
          <p:cNvSpPr/>
          <p:nvPr/>
        </p:nvSpPr>
        <p:spPr>
          <a:xfrm>
            <a:off x="1476375" y="5924550"/>
            <a:ext cx="900684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i="1" dirty="0">
                <a:solidFill>
                  <a:srgbClr val="E5E7E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"Mayer'in ilkeleri: </a:t>
            </a:r>
            <a:pPr indent="0" marL="0">
              <a:lnSpc>
                <a:spcPts val="2100"/>
              </a:lnSpc>
              <a:buNone/>
            </a:pPr>
            <a:r>
              <a:rPr lang="en-US" sz="1500" b="1" i="1" dirty="0">
                <a:solidFill>
                  <a:srgbClr val="E5E7E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konu dışı yükü</a:t>
            </a:r>
            <a:pPr indent="0" marL="0">
              <a:lnSpc>
                <a:spcPts val="2100"/>
              </a:lnSpc>
              <a:buNone/>
            </a:pPr>
            <a:r>
              <a:rPr lang="en-US" sz="1500" i="1" dirty="0">
                <a:solidFill>
                  <a:srgbClr val="E5E7E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azaltarak </a:t>
            </a:r>
            <a:pPr indent="0" marL="0">
              <a:lnSpc>
                <a:spcPts val="2100"/>
              </a:lnSpc>
              <a:buNone/>
            </a:pPr>
            <a:r>
              <a:rPr lang="en-US" sz="1500" b="1" i="1" dirty="0">
                <a:solidFill>
                  <a:srgbClr val="E5E7E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asıl bilişsel işlemleri</a:t>
            </a:r>
            <a:pPr indent="0" marL="0">
              <a:lnSpc>
                <a:spcPts val="2100"/>
              </a:lnSpc>
              <a:buNone/>
            </a:pPr>
            <a:r>
              <a:rPr lang="en-US" sz="1500" i="1" dirty="0">
                <a:solidFill>
                  <a:srgbClr val="E5E7E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yönetilebilir kılmaktır."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971675"/>
            <a:ext cx="228600" cy="22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2924175"/>
            <a:ext cx="200025" cy="22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" y="3876675"/>
            <a:ext cx="228600" cy="22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" y="4762500"/>
            <a:ext cx="4762500" cy="6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0250" y="2209800"/>
            <a:ext cx="5715000" cy="3810000"/>
          </a:xfrm>
          <a:prstGeom prst="rect">
            <a:avLst/>
          </a:prstGeom>
        </p:spPr>
      </p:pic>
      <p:sp>
        <p:nvSpPr>
          <p:cNvPr id="8" name="Text 0"/>
          <p:cNvSpPr/>
          <p:nvPr/>
        </p:nvSpPr>
        <p:spPr>
          <a:xfrm>
            <a:off x="666750" y="476250"/>
            <a:ext cx="10858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BİLİŞSEL YÜK KURAMI (CLT)</a:t>
            </a:r>
            <a:endParaRPr lang="en-US" sz="1050" dirty="0"/>
          </a:p>
        </p:txBody>
      </p:sp>
      <p:sp>
        <p:nvSpPr>
          <p:cNvPr id="9" name="Text 1"/>
          <p:cNvSpPr/>
          <p:nvPr/>
        </p:nvSpPr>
        <p:spPr>
          <a:xfrm>
            <a:off x="666750" y="742950"/>
            <a:ext cx="1085850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375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BİLİŞSEL YÜK TÜRLERİ VE</a:t>
            </a:r>
            <a:pPr indent="0" marL="0">
              <a:lnSpc>
                <a:spcPts val="3375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indent="0" marL="0">
              <a:lnSpc>
                <a:spcPts val="3375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ÖĞRETİM TASARIMINA ETKİSİ</a:t>
            </a:r>
            <a:endParaRPr lang="en-US" sz="2700" dirty="0"/>
          </a:p>
        </p:txBody>
      </p:sp>
      <p:sp>
        <p:nvSpPr>
          <p:cNvPr id="10" name="Text 2"/>
          <p:cNvSpPr/>
          <p:nvPr/>
        </p:nvSpPr>
        <p:spPr>
          <a:xfrm>
            <a:off x="1047750" y="1905000"/>
            <a:ext cx="5257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1. ASIL (İÇSEL) BİLİŞSEL YÜK</a:t>
            </a:r>
            <a:endParaRPr lang="en-US" sz="1350" dirty="0"/>
          </a:p>
        </p:txBody>
      </p:sp>
      <p:sp>
        <p:nvSpPr>
          <p:cNvPr id="11" name="Text 3"/>
          <p:cNvSpPr/>
          <p:nvPr/>
        </p:nvSpPr>
        <p:spPr>
          <a:xfrm>
            <a:off x="1047750" y="2171700"/>
            <a:ext cx="4381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Konunun doğasından ve karmaşıklığından kaynaklanır. Tasarımcı tarafından yönetilmesi gerekir.</a:t>
            </a:r>
            <a:endParaRPr lang="en-US" sz="1200" dirty="0"/>
          </a:p>
        </p:txBody>
      </p:sp>
      <p:sp>
        <p:nvSpPr>
          <p:cNvPr id="12" name="Text 4"/>
          <p:cNvSpPr/>
          <p:nvPr/>
        </p:nvSpPr>
        <p:spPr>
          <a:xfrm>
            <a:off x="1019175" y="2857500"/>
            <a:ext cx="52920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KONU DIŞI (DIŞSAL) BİLİŞSEL YÜK</a:t>
            </a:r>
            <a:endParaRPr lang="en-US" sz="1350" dirty="0"/>
          </a:p>
        </p:txBody>
      </p:sp>
      <p:sp>
        <p:nvSpPr>
          <p:cNvPr id="13" name="Text 5"/>
          <p:cNvSpPr/>
          <p:nvPr/>
        </p:nvSpPr>
        <p:spPr>
          <a:xfrm>
            <a:off x="1019175" y="3124200"/>
            <a:ext cx="44100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Kötü tasarımdan kaynaklanan, öğrenmeye katkısı olmayan gereksiz yüktür.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 aza indirilmelidir.</a:t>
            </a:r>
            <a:endParaRPr lang="en-US" sz="1200" dirty="0"/>
          </a:p>
        </p:txBody>
      </p:sp>
      <p:sp>
        <p:nvSpPr>
          <p:cNvPr id="14" name="Text 6"/>
          <p:cNvSpPr/>
          <p:nvPr/>
        </p:nvSpPr>
        <p:spPr>
          <a:xfrm>
            <a:off x="1047750" y="3810000"/>
            <a:ext cx="5257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 ETKİLİ (İLİŞİK) BİLİŞSEL YÜK</a:t>
            </a:r>
            <a:endParaRPr lang="en-US" sz="1350" dirty="0"/>
          </a:p>
        </p:txBody>
      </p:sp>
      <p:sp>
        <p:nvSpPr>
          <p:cNvPr id="15" name="Text 7"/>
          <p:cNvSpPr/>
          <p:nvPr/>
        </p:nvSpPr>
        <p:spPr>
          <a:xfrm>
            <a:off x="1047750" y="4076700"/>
            <a:ext cx="43815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Anlama ve şema oluşturma sürecine harcanan "iyi" yüktür. </a:t>
            </a:r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Teşvik edilmelidir.</a:t>
            </a:r>
            <a:endParaRPr lang="en-US" sz="1200" dirty="0"/>
          </a:p>
        </p:txBody>
      </p:sp>
      <p:sp>
        <p:nvSpPr>
          <p:cNvPr id="16" name="Text 8"/>
          <p:cNvSpPr/>
          <p:nvPr/>
        </p:nvSpPr>
        <p:spPr>
          <a:xfrm>
            <a:off x="819150" y="4914900"/>
            <a:ext cx="44577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FFD7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"Amacımız: Dışsal yükü azaltıp, bilişsel kaynakları etkili yüke yönlendirmektir."</a:t>
            </a:r>
            <a:endParaRPr lang="en-US" sz="1050" dirty="0"/>
          </a:p>
        </p:txBody>
      </p:sp>
      <p:sp>
        <p:nvSpPr>
          <p:cNvPr id="17" name="Text 9"/>
          <p:cNvSpPr/>
          <p:nvPr/>
        </p:nvSpPr>
        <p:spPr>
          <a:xfrm>
            <a:off x="7233196" y="1905000"/>
            <a:ext cx="3442752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b="1" spc="72" kern="0" dirty="0">
                <a:solidFill>
                  <a:srgbClr val="9CA3A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TASARIMA GÖRE KAPASİTE KULLANIMI (%)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10668000" cy="12001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276475"/>
            <a:ext cx="609600" cy="6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2428875"/>
            <a:ext cx="304800" cy="30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409950"/>
            <a:ext cx="5143500" cy="2876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00" y="3676650"/>
            <a:ext cx="304800" cy="30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" y="4210050"/>
            <a:ext cx="171450" cy="49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700" y="4857750"/>
            <a:ext cx="190500" cy="495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700" y="5505450"/>
            <a:ext cx="152400" cy="228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86500" y="3409950"/>
            <a:ext cx="5143500" cy="287655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53200" y="3676650"/>
            <a:ext cx="304800" cy="304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3200" y="4210050"/>
            <a:ext cx="171450" cy="2286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3200" y="4591050"/>
            <a:ext cx="171450" cy="2286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3200" y="4972050"/>
            <a:ext cx="152400" cy="4953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762000" y="571500"/>
            <a:ext cx="1066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I. KONU DIŞI İŞLEMLERİ AZALTMA</a:t>
            </a:r>
            <a:endParaRPr lang="en-US" sz="1050" dirty="0"/>
          </a:p>
        </p:txBody>
      </p:sp>
      <p:sp>
        <p:nvSpPr>
          <p:cNvPr id="17" name="Text 1"/>
          <p:cNvSpPr/>
          <p:nvPr/>
        </p:nvSpPr>
        <p:spPr>
          <a:xfrm>
            <a:off x="762000" y="838200"/>
            <a:ext cx="12801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Tutarlılık İlkesi </a:t>
            </a:r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(Coherence Principle)</a:t>
            </a:r>
            <a:endParaRPr lang="en-US" sz="3600" dirty="0"/>
          </a:p>
        </p:txBody>
      </p:sp>
      <p:sp>
        <p:nvSpPr>
          <p:cNvPr id="18" name="Text 2"/>
          <p:cNvSpPr/>
          <p:nvPr/>
        </p:nvSpPr>
        <p:spPr>
          <a:xfrm>
            <a:off x="762000" y="1485900"/>
            <a:ext cx="1280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i="1" dirty="0">
                <a:solidFill>
                  <a:srgbClr val="9CA3AF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"Az ama öz: Öğrenenlerin dikkatini ana konuya odaklayın."</a:t>
            </a:r>
            <a:endParaRPr lang="en-US" sz="1500" dirty="0"/>
          </a:p>
        </p:txBody>
      </p:sp>
      <p:sp>
        <p:nvSpPr>
          <p:cNvPr id="19" name="Text 3"/>
          <p:cNvSpPr/>
          <p:nvPr/>
        </p:nvSpPr>
        <p:spPr>
          <a:xfrm>
            <a:off x="1828800" y="2209800"/>
            <a:ext cx="93726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925"/>
              </a:lnSpc>
              <a:buNone/>
            </a:pPr>
            <a:r>
              <a:rPr lang="en-US" sz="1800" dirty="0">
                <a:solidFill>
                  <a:srgbClr val="E5E7E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İnsanlar, bir çoklu ortam sunumundan konuyla ilgisiz ve gereksiz materyaller (kelimeler, görseller, sesler) çıkarıldığında daha iyi öğrenirler.</a:t>
            </a:r>
            <a:endParaRPr lang="en-US" sz="1800" dirty="0"/>
          </a:p>
        </p:txBody>
      </p:sp>
      <p:sp>
        <p:nvSpPr>
          <p:cNvPr id="20" name="Text 4"/>
          <p:cNvSpPr/>
          <p:nvPr/>
        </p:nvSpPr>
        <p:spPr>
          <a:xfrm>
            <a:off x="1447800" y="3676650"/>
            <a:ext cx="282321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spc="36" kern="0" dirty="0">
                <a:solidFill>
                  <a:srgbClr val="F8717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YANLIŞ UYGULAMA</a:t>
            </a:r>
            <a:endParaRPr lang="en-US" sz="1800" dirty="0"/>
          </a:p>
        </p:txBody>
      </p:sp>
      <p:sp>
        <p:nvSpPr>
          <p:cNvPr id="21" name="Text 5"/>
          <p:cNvSpPr/>
          <p:nvPr/>
        </p:nvSpPr>
        <p:spPr>
          <a:xfrm>
            <a:off x="1314450" y="4171950"/>
            <a:ext cx="432435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Sunum sırasında arka planda çalan neşeli enstrümantal müzik.</a:t>
            </a:r>
            <a:endParaRPr lang="en-US" sz="1350" dirty="0"/>
          </a:p>
        </p:txBody>
      </p:sp>
      <p:sp>
        <p:nvSpPr>
          <p:cNvPr id="22" name="Text 6"/>
          <p:cNvSpPr/>
          <p:nvPr/>
        </p:nvSpPr>
        <p:spPr>
          <a:xfrm>
            <a:off x="1333500" y="4819650"/>
            <a:ext cx="43053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"Eğlenceli" olsun diye eklenen hareketli çizgi film karakterleri.</a:t>
            </a:r>
            <a:endParaRPr lang="en-US" sz="1350" dirty="0"/>
          </a:p>
        </p:txBody>
      </p:sp>
      <p:sp>
        <p:nvSpPr>
          <p:cNvPr id="23" name="Text 7"/>
          <p:cNvSpPr/>
          <p:nvPr/>
        </p:nvSpPr>
        <p:spPr>
          <a:xfrm>
            <a:off x="1295400" y="5467350"/>
            <a:ext cx="49834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Okunabilirliği zorlaştıran karmaşık arka plan desenleri.</a:t>
            </a:r>
            <a:endParaRPr lang="en-US" sz="1350" dirty="0"/>
          </a:p>
        </p:txBody>
      </p:sp>
      <p:sp>
        <p:nvSpPr>
          <p:cNvPr id="24" name="Text 8"/>
          <p:cNvSpPr/>
          <p:nvPr/>
        </p:nvSpPr>
        <p:spPr>
          <a:xfrm>
            <a:off x="6972300" y="3676650"/>
            <a:ext cx="280499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spc="36" kern="0" dirty="0">
                <a:solidFill>
                  <a:srgbClr val="34D399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DOĞRU UYGULAMA</a:t>
            </a:r>
            <a:endParaRPr lang="en-US" sz="1800" dirty="0"/>
          </a:p>
        </p:txBody>
      </p:sp>
      <p:sp>
        <p:nvSpPr>
          <p:cNvPr id="25" name="Text 9"/>
          <p:cNvSpPr/>
          <p:nvPr/>
        </p:nvSpPr>
        <p:spPr>
          <a:xfrm>
            <a:off x="6838950" y="4171950"/>
            <a:ext cx="48348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Sadece konuyla ilgili net ve basit şemaların kullanımı.</a:t>
            </a:r>
            <a:endParaRPr lang="en-US" sz="1350" dirty="0"/>
          </a:p>
        </p:txBody>
      </p:sp>
      <p:sp>
        <p:nvSpPr>
          <p:cNvPr id="26" name="Text 10"/>
          <p:cNvSpPr/>
          <p:nvPr/>
        </p:nvSpPr>
        <p:spPr>
          <a:xfrm>
            <a:off x="6838950" y="4552950"/>
            <a:ext cx="41833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Düz, dikkati dağıtmayan tek renk arka planlar.</a:t>
            </a:r>
            <a:endParaRPr lang="en-US" sz="1350" dirty="0"/>
          </a:p>
        </p:txBody>
      </p:sp>
      <p:sp>
        <p:nvSpPr>
          <p:cNvPr id="27" name="Text 11"/>
          <p:cNvSpPr/>
          <p:nvPr/>
        </p:nvSpPr>
        <p:spPr>
          <a:xfrm>
            <a:off x="6819900" y="4933950"/>
            <a:ext cx="43434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Sadece grafiğin önemli noktalarını açıklayan kilit metinler.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581150"/>
            <a:ext cx="457200" cy="45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63" y="1695450"/>
            <a:ext cx="257175" cy="22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50" y="3052763"/>
            <a:ext cx="5238750" cy="8286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" y="4033837"/>
            <a:ext cx="5238750" cy="8286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0" y="1581150"/>
            <a:ext cx="457200" cy="45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6513" y="1695450"/>
            <a:ext cx="257175" cy="22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500" y="3052763"/>
            <a:ext cx="5238750" cy="133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8202" y="3586163"/>
            <a:ext cx="285750" cy="342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57332" y="3586163"/>
            <a:ext cx="361950" cy="342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44546" y="3586163"/>
            <a:ext cx="1351955" cy="571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750" y="5810250"/>
            <a:ext cx="10858500" cy="57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9150" y="5962650"/>
            <a:ext cx="190500" cy="266700"/>
          </a:xfrm>
          <a:prstGeom prst="rect">
            <a:avLst/>
          </a:prstGeom>
        </p:spPr>
      </p:pic>
      <p:sp>
        <p:nvSpPr>
          <p:cNvPr id="15" name="Text 0"/>
          <p:cNvSpPr/>
          <p:nvPr/>
        </p:nvSpPr>
        <p:spPr>
          <a:xfrm>
            <a:off x="666750" y="476250"/>
            <a:ext cx="10858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KONU DIŞI İŞLEMLERİ AZALTMA</a:t>
            </a:r>
            <a:endParaRPr lang="en-US" sz="1050" dirty="0"/>
          </a:p>
        </p:txBody>
      </p:sp>
      <p:sp>
        <p:nvSpPr>
          <p:cNvPr id="16" name="Text 1"/>
          <p:cNvSpPr/>
          <p:nvPr/>
        </p:nvSpPr>
        <p:spPr>
          <a:xfrm>
            <a:off x="666750" y="742950"/>
            <a:ext cx="13030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3600"/>
              </a:lnSpc>
              <a:buNone/>
            </a:pPr>
            <a:r>
              <a:rPr lang="en-US" sz="3600" b="1" spc="-72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İşaretleme ve Gereksizlik İlkeleri</a:t>
            </a:r>
            <a:endParaRPr lang="en-US" sz="3600" dirty="0"/>
          </a:p>
        </p:txBody>
      </p:sp>
      <p:sp>
        <p:nvSpPr>
          <p:cNvPr id="17" name="Text 2"/>
          <p:cNvSpPr/>
          <p:nvPr/>
        </p:nvSpPr>
        <p:spPr>
          <a:xfrm>
            <a:off x="1276350" y="1657350"/>
            <a:ext cx="249174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2. İşaretleme İlkesi</a:t>
            </a:r>
            <a:endParaRPr lang="en-US" sz="1800" dirty="0"/>
          </a:p>
        </p:txBody>
      </p:sp>
      <p:sp>
        <p:nvSpPr>
          <p:cNvPr id="18" name="Text 3"/>
          <p:cNvSpPr/>
          <p:nvPr/>
        </p:nvSpPr>
        <p:spPr>
          <a:xfrm>
            <a:off x="666750" y="2266950"/>
            <a:ext cx="5238750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Önemli bilgileri vurgulayan ipuçları eklendiğinde öğrenme kolaylaşır. Dikkati en kritik noktalara yönlendirir.</a:t>
            </a:r>
            <a:endParaRPr lang="en-US" sz="1350" dirty="0"/>
          </a:p>
        </p:txBody>
      </p:sp>
      <p:sp>
        <p:nvSpPr>
          <p:cNvPr id="19" name="Text 4"/>
          <p:cNvSpPr/>
          <p:nvPr/>
        </p:nvSpPr>
        <p:spPr>
          <a:xfrm>
            <a:off x="933450" y="3214688"/>
            <a:ext cx="77724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highlight>
                  <a:srgbClr val="EF4444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YANLIŞ</a:t>
            </a:r>
            <a:endParaRPr lang="en-US" sz="900" dirty="0"/>
          </a:p>
        </p:txBody>
      </p:sp>
      <p:sp>
        <p:nvSpPr>
          <p:cNvPr id="20" name="Text 5"/>
          <p:cNvSpPr/>
          <p:nvPr/>
        </p:nvSpPr>
        <p:spPr>
          <a:xfrm>
            <a:off x="819150" y="3538538"/>
            <a:ext cx="59207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Karmaşık bir şemada kilit bölgeleri vurgulamadan anlatım yapmak.</a:t>
            </a:r>
            <a:endParaRPr lang="en-US" sz="1050" dirty="0"/>
          </a:p>
        </p:txBody>
      </p:sp>
      <p:sp>
        <p:nvSpPr>
          <p:cNvPr id="21" name="Text 6"/>
          <p:cNvSpPr/>
          <p:nvPr/>
        </p:nvSpPr>
        <p:spPr>
          <a:xfrm>
            <a:off x="933450" y="4195763"/>
            <a:ext cx="77724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350"/>
              </a:lnSpc>
              <a:buNone/>
            </a:pPr>
            <a:r>
              <a:rPr lang="en-US" sz="900" b="1" dirty="0">
                <a:solidFill>
                  <a:srgbClr val="FFFFFF"/>
                </a:solidFill>
                <a:highlight>
                  <a:srgbClr val="22C55E"/>
                </a:highlight>
                <a:latin typeface="Inter" pitchFamily="34" charset="0"/>
                <a:ea typeface="Inter" pitchFamily="34" charset="-122"/>
                <a:cs typeface="Inter" pitchFamily="34" charset="-120"/>
              </a:rPr>
              <a:t>DOĞRU</a:t>
            </a:r>
            <a:endParaRPr lang="en-US" sz="900" dirty="0"/>
          </a:p>
        </p:txBody>
      </p:sp>
      <p:sp>
        <p:nvSpPr>
          <p:cNvPr id="22" name="Text 7"/>
          <p:cNvSpPr/>
          <p:nvPr/>
        </p:nvSpPr>
        <p:spPr>
          <a:xfrm>
            <a:off x="819150" y="4519613"/>
            <a:ext cx="592074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Oklar, renk vurguları ve "En önemli nokta..." gibi sözel ipuçları kullanmak.</a:t>
            </a:r>
            <a:endParaRPr lang="en-US" sz="1050" dirty="0"/>
          </a:p>
        </p:txBody>
      </p:sp>
      <p:sp>
        <p:nvSpPr>
          <p:cNvPr id="23" name="Text 8"/>
          <p:cNvSpPr/>
          <p:nvPr/>
        </p:nvSpPr>
        <p:spPr>
          <a:xfrm>
            <a:off x="6896100" y="1657350"/>
            <a:ext cx="258318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3. Gereksizlik İlkesi</a:t>
            </a:r>
            <a:endParaRPr lang="en-US" sz="1800" dirty="0"/>
          </a:p>
        </p:txBody>
      </p:sp>
      <p:sp>
        <p:nvSpPr>
          <p:cNvPr id="24" name="Text 9"/>
          <p:cNvSpPr/>
          <p:nvPr/>
        </p:nvSpPr>
        <p:spPr>
          <a:xfrm>
            <a:off x="6286500" y="2266950"/>
            <a:ext cx="5238750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Görsel kanalın aşırı yüklenmesini önlemek için aynı bilgiyi hem yazılı hem sözlü olarak sunmaktan kaçınılmalıdır.</a:t>
            </a:r>
            <a:endParaRPr lang="en-US" sz="1350" dirty="0"/>
          </a:p>
        </p:txBody>
      </p:sp>
      <p:sp>
        <p:nvSpPr>
          <p:cNvPr id="25" name="Text 10"/>
          <p:cNvSpPr/>
          <p:nvPr/>
        </p:nvSpPr>
        <p:spPr>
          <a:xfrm>
            <a:off x="6515100" y="3281363"/>
            <a:ext cx="478155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00" b="1" spc="-36" kern="0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 ETKİLİ ÖĞRENME KOMBİNASYONU</a:t>
            </a:r>
            <a:endParaRPr lang="en-US" sz="900" dirty="0"/>
          </a:p>
        </p:txBody>
      </p:sp>
      <p:sp>
        <p:nvSpPr>
          <p:cNvPr id="26" name="Text 11"/>
          <p:cNvSpPr/>
          <p:nvPr/>
        </p:nvSpPr>
        <p:spPr>
          <a:xfrm>
            <a:off x="6379905" y="4005262"/>
            <a:ext cx="162234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Grafik / Görsel</a:t>
            </a:r>
            <a:endParaRPr lang="en-US" sz="900" dirty="0"/>
          </a:p>
        </p:txBody>
      </p:sp>
      <p:sp>
        <p:nvSpPr>
          <p:cNvPr id="27" name="Text 12"/>
          <p:cNvSpPr/>
          <p:nvPr/>
        </p:nvSpPr>
        <p:spPr>
          <a:xfrm>
            <a:off x="7928967" y="3719512"/>
            <a:ext cx="1714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D70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+</a:t>
            </a:r>
            <a:endParaRPr lang="en-US" sz="1800" dirty="0"/>
          </a:p>
        </p:txBody>
      </p:sp>
      <p:sp>
        <p:nvSpPr>
          <p:cNvPr id="28" name="Text 13"/>
          <p:cNvSpPr/>
          <p:nvPr/>
        </p:nvSpPr>
        <p:spPr>
          <a:xfrm>
            <a:off x="8027134" y="4005262"/>
            <a:ext cx="162234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Sesli Anlatım</a:t>
            </a:r>
            <a:endParaRPr lang="en-US" sz="900" dirty="0"/>
          </a:p>
        </p:txBody>
      </p:sp>
      <p:sp>
        <p:nvSpPr>
          <p:cNvPr id="29" name="Text 14"/>
          <p:cNvSpPr/>
          <p:nvPr/>
        </p:nvSpPr>
        <p:spPr>
          <a:xfrm>
            <a:off x="9654138" y="3719512"/>
            <a:ext cx="15055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EF4444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≠</a:t>
            </a:r>
            <a:endParaRPr lang="en-US" sz="1800" dirty="0"/>
          </a:p>
        </p:txBody>
      </p:sp>
      <p:sp>
        <p:nvSpPr>
          <p:cNvPr id="30" name="Text 15"/>
          <p:cNvSpPr/>
          <p:nvPr/>
        </p:nvSpPr>
        <p:spPr>
          <a:xfrm>
            <a:off x="9809351" y="4005262"/>
            <a:ext cx="1622346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Ekran Metni</a:t>
            </a:r>
            <a:endParaRPr lang="en-US" sz="900" dirty="0"/>
          </a:p>
        </p:txBody>
      </p:sp>
      <p:sp>
        <p:nvSpPr>
          <p:cNvPr id="31" name="Text 16"/>
          <p:cNvSpPr/>
          <p:nvPr/>
        </p:nvSpPr>
        <p:spPr>
          <a:xfrm>
            <a:off x="5762625" y="4538663"/>
            <a:ext cx="6286500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00" i="1" dirty="0">
                <a:solidFill>
                  <a:srgbClr val="9CA3A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*Görsel ve işitsel kanallar birlikte kullanıldığında bilişsel yük dengelenir.</a:t>
            </a:r>
            <a:endParaRPr lang="en-US" sz="900" dirty="0"/>
          </a:p>
        </p:txBody>
      </p:sp>
      <p:sp>
        <p:nvSpPr>
          <p:cNvPr id="32" name="Text 17"/>
          <p:cNvSpPr/>
          <p:nvPr/>
        </p:nvSpPr>
        <p:spPr>
          <a:xfrm>
            <a:off x="1162050" y="6000750"/>
            <a:ext cx="105384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dirty="0">
                <a:solidFill>
                  <a:srgbClr val="E5E7E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Uygulama İpucu:</a:t>
            </a:r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E5E7E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Sunumlarınızda slayt metnini kelimesi kelimesine okumaktan kaçının. Bu, "bölünmüş dikkat etkisi" yaratarak öğrenmeyi zorlaştırır.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2114550"/>
            <a:ext cx="5238750" cy="35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75" y="2352675"/>
            <a:ext cx="476250" cy="4762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25" y="2586038"/>
            <a:ext cx="285750" cy="95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75" y="3860006"/>
            <a:ext cx="152400" cy="19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875" y="4202906"/>
            <a:ext cx="152400" cy="19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0" y="2114550"/>
            <a:ext cx="5238750" cy="358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4625" y="2352675"/>
            <a:ext cx="476250" cy="4762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8450" y="2586038"/>
            <a:ext cx="228600" cy="952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4625" y="3860006"/>
            <a:ext cx="152400" cy="190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4625" y="4202906"/>
            <a:ext cx="152400" cy="190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750" y="5886450"/>
            <a:ext cx="10858500" cy="495300"/>
          </a:xfrm>
          <a:prstGeom prst="rect">
            <a:avLst/>
          </a:prstGeom>
        </p:spPr>
      </p:pic>
      <p:sp>
        <p:nvSpPr>
          <p:cNvPr id="14" name="Text 0"/>
          <p:cNvSpPr/>
          <p:nvPr/>
        </p:nvSpPr>
        <p:spPr>
          <a:xfrm>
            <a:off x="666750" y="476250"/>
            <a:ext cx="10858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KONU DIŞI İŞLEMLERİ AZALTMA</a:t>
            </a:r>
            <a:endParaRPr lang="en-US" sz="1050" dirty="0"/>
          </a:p>
        </p:txBody>
      </p:sp>
      <p:sp>
        <p:nvSpPr>
          <p:cNvPr id="15" name="Text 1"/>
          <p:cNvSpPr/>
          <p:nvPr/>
        </p:nvSpPr>
        <p:spPr>
          <a:xfrm>
            <a:off x="666750" y="742950"/>
            <a:ext cx="108585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MEKANSAL VE ZAMANSAL</a:t>
            </a:r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YAKINLIK İLKELERİ</a:t>
            </a:r>
            <a:endParaRPr lang="en-US" sz="3600" dirty="0"/>
          </a:p>
        </p:txBody>
      </p:sp>
      <p:sp>
        <p:nvSpPr>
          <p:cNvPr id="16" name="Text 2"/>
          <p:cNvSpPr/>
          <p:nvPr/>
        </p:nvSpPr>
        <p:spPr>
          <a:xfrm>
            <a:off x="904875" y="2971800"/>
            <a:ext cx="4762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MEKANSAL YAKINLIK</a:t>
            </a:r>
            <a:endParaRPr lang="en-US" sz="1800" dirty="0"/>
          </a:p>
        </p:txBody>
      </p:sp>
      <p:sp>
        <p:nvSpPr>
          <p:cNvPr id="17" name="Text 3"/>
          <p:cNvSpPr/>
          <p:nvPr/>
        </p:nvSpPr>
        <p:spPr>
          <a:xfrm>
            <a:off x="904875" y="3390900"/>
            <a:ext cx="5715000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İlişkili kelimeler ve resimler sayfa üzerinde </a:t>
            </a:r>
            <a:pPr indent="0" marL="0">
              <a:lnSpc>
                <a:spcPts val="2194"/>
              </a:lnSpc>
              <a:buNone/>
            </a:pPr>
            <a:r>
              <a:rPr lang="en-US" sz="1350" b="1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yakın</a:t>
            </a:r>
            <a:pPr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sunulmalıdır.</a:t>
            </a:r>
            <a:endParaRPr lang="en-US" sz="1350" dirty="0"/>
          </a:p>
        </p:txBody>
      </p:sp>
      <p:sp>
        <p:nvSpPr>
          <p:cNvPr id="18" name="Text 4"/>
          <p:cNvSpPr/>
          <p:nvPr/>
        </p:nvSpPr>
        <p:spPr>
          <a:xfrm>
            <a:off x="1171575" y="3821906"/>
            <a:ext cx="53149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Diyagram etiketlerinin doğrudan ilgili parçanın yanına yazılması.</a:t>
            </a:r>
            <a:endParaRPr lang="en-US" sz="1200" dirty="0"/>
          </a:p>
        </p:txBody>
      </p:sp>
      <p:sp>
        <p:nvSpPr>
          <p:cNvPr id="19" name="Text 5"/>
          <p:cNvSpPr/>
          <p:nvPr/>
        </p:nvSpPr>
        <p:spPr>
          <a:xfrm>
            <a:off x="1171575" y="4164806"/>
            <a:ext cx="41605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Açıklamaların görselden uzak bir listede verilmesi.</a:t>
            </a:r>
            <a:endParaRPr lang="en-US" sz="1200" dirty="0"/>
          </a:p>
        </p:txBody>
      </p:sp>
      <p:sp>
        <p:nvSpPr>
          <p:cNvPr id="20" name="Text 6"/>
          <p:cNvSpPr/>
          <p:nvPr/>
        </p:nvSpPr>
        <p:spPr>
          <a:xfrm>
            <a:off x="6524625" y="2971800"/>
            <a:ext cx="47625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ZAMANSAL YAKINLIK</a:t>
            </a:r>
            <a:endParaRPr lang="en-US" sz="1800" dirty="0"/>
          </a:p>
        </p:txBody>
      </p:sp>
      <p:sp>
        <p:nvSpPr>
          <p:cNvPr id="21" name="Text 7"/>
          <p:cNvSpPr/>
          <p:nvPr/>
        </p:nvSpPr>
        <p:spPr>
          <a:xfrm>
            <a:off x="6524625" y="3390900"/>
            <a:ext cx="5715000" cy="278606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İlişkili görseller ve anlatım </a:t>
            </a:r>
            <a:pPr indent="0" marL="0">
              <a:lnSpc>
                <a:spcPts val="2194"/>
              </a:lnSpc>
              <a:buNone/>
            </a:pPr>
            <a:r>
              <a:rPr lang="en-US" sz="1350" b="1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eş zamanlı</a:t>
            </a:r>
            <a:pPr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olarak sunulmalıdır.</a:t>
            </a:r>
            <a:endParaRPr lang="en-US" sz="1350" dirty="0"/>
          </a:p>
        </p:txBody>
      </p:sp>
      <p:sp>
        <p:nvSpPr>
          <p:cNvPr id="22" name="Text 8"/>
          <p:cNvSpPr/>
          <p:nvPr/>
        </p:nvSpPr>
        <p:spPr>
          <a:xfrm>
            <a:off x="6791325" y="3821906"/>
            <a:ext cx="48348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Animasyon oynarken sesli anlatımın eş zamanlı açıklaması.</a:t>
            </a:r>
            <a:endParaRPr lang="en-US" sz="1200" dirty="0"/>
          </a:p>
        </p:txBody>
      </p:sp>
      <p:sp>
        <p:nvSpPr>
          <p:cNvPr id="23" name="Text 9"/>
          <p:cNvSpPr/>
          <p:nvPr/>
        </p:nvSpPr>
        <p:spPr>
          <a:xfrm>
            <a:off x="6791325" y="4164806"/>
            <a:ext cx="41833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Önce sessiz video izletip, sonra açıklama yapılması.</a:t>
            </a:r>
            <a:endParaRPr lang="en-US" sz="1200" dirty="0"/>
          </a:p>
        </p:txBody>
      </p:sp>
      <p:sp>
        <p:nvSpPr>
          <p:cNvPr id="24" name="Text 10"/>
          <p:cNvSpPr/>
          <p:nvPr/>
        </p:nvSpPr>
        <p:spPr>
          <a:xfrm>
            <a:off x="946086" y="6000750"/>
            <a:ext cx="102996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50" b="1" spc="54" kern="0" dirty="0">
                <a:solidFill>
                  <a:srgbClr val="1A2A3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TEMEL AMAÇ: "ARAMA VE EŞLEŞTİRME" İŞLEMİ İÇİN BİLİŞSEL ÇABAYI ORTADAN KALDIRMAK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38300"/>
            <a:ext cx="5143500" cy="464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66900"/>
            <a:ext cx="533400" cy="53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2128838"/>
            <a:ext cx="342900" cy="95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800600"/>
            <a:ext cx="4686300" cy="9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900" y="4914900"/>
            <a:ext cx="457200" cy="45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2754" y="5181600"/>
            <a:ext cx="95250" cy="1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8659" y="4914900"/>
            <a:ext cx="457200" cy="457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6513" y="5181600"/>
            <a:ext cx="95250" cy="152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8611" y="4914900"/>
            <a:ext cx="457200" cy="457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54823" y="5048250"/>
            <a:ext cx="104775" cy="190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86500" y="1638300"/>
            <a:ext cx="5143500" cy="4648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5100" y="1866900"/>
            <a:ext cx="533400" cy="5334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9400" y="2128838"/>
            <a:ext cx="304800" cy="9525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15100" y="4381500"/>
            <a:ext cx="4686300" cy="4191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29400" y="4514850"/>
            <a:ext cx="152400" cy="1524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01100" y="4943475"/>
            <a:ext cx="114300" cy="152400"/>
          </a:xfrm>
          <a:prstGeom prst="rect">
            <a:avLst/>
          </a:prstGeom>
        </p:spPr>
      </p:pic>
      <p:pic>
        <p:nvPicPr>
          <p:cNvPr id="1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515100" y="5257800"/>
            <a:ext cx="4686300" cy="457200"/>
          </a:xfrm>
          <a:prstGeom prst="rect">
            <a:avLst/>
          </a:prstGeom>
        </p:spPr>
      </p:pic>
      <p:sp>
        <p:nvSpPr>
          <p:cNvPr id="20" name="Text 0"/>
          <p:cNvSpPr/>
          <p:nvPr/>
        </p:nvSpPr>
        <p:spPr>
          <a:xfrm>
            <a:off x="762000" y="571500"/>
            <a:ext cx="1066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168" kern="0" dirty="0">
                <a:solidFill>
                  <a:srgbClr val="FFD7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TEMEL SÜREÇLERİ YÖNETME İLKELERİ</a:t>
            </a:r>
            <a:endParaRPr lang="en-US" sz="1050" dirty="0"/>
          </a:p>
        </p:txBody>
      </p:sp>
      <p:sp>
        <p:nvSpPr>
          <p:cNvPr id="21" name="Text 1"/>
          <p:cNvSpPr/>
          <p:nvPr/>
        </p:nvSpPr>
        <p:spPr>
          <a:xfrm>
            <a:off x="762000" y="838200"/>
            <a:ext cx="12801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Bölümleme ve Ön Hazırlık İlkeleri</a:t>
            </a:r>
            <a:endParaRPr lang="en-US" sz="3600" dirty="0"/>
          </a:p>
        </p:txBody>
      </p:sp>
      <p:sp>
        <p:nvSpPr>
          <p:cNvPr id="22" name="Text 2"/>
          <p:cNvSpPr/>
          <p:nvPr/>
        </p:nvSpPr>
        <p:spPr>
          <a:xfrm>
            <a:off x="1676400" y="1981200"/>
            <a:ext cx="263479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D7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Bölümleme İlkesi</a:t>
            </a:r>
            <a:endParaRPr lang="en-US" sz="1800" dirty="0"/>
          </a:p>
        </p:txBody>
      </p:sp>
      <p:sp>
        <p:nvSpPr>
          <p:cNvPr id="23" name="Text 3"/>
          <p:cNvSpPr/>
          <p:nvPr/>
        </p:nvSpPr>
        <p:spPr>
          <a:xfrm>
            <a:off x="990600" y="2552700"/>
            <a:ext cx="4686300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Karmaşık bilgilerin kullanıcı kontrolünde parçalara bölünmesi. Öğrenen, bir sonraki bölüme kendi hızında geçer.</a:t>
            </a:r>
            <a:endParaRPr lang="en-US" sz="1350" dirty="0"/>
          </a:p>
        </p:txBody>
      </p:sp>
      <p:sp>
        <p:nvSpPr>
          <p:cNvPr id="24" name="Text 4"/>
          <p:cNvSpPr/>
          <p:nvPr/>
        </p:nvSpPr>
        <p:spPr>
          <a:xfrm>
            <a:off x="1280368" y="49149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D7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1</a:t>
            </a:r>
            <a:endParaRPr lang="en-US" sz="1200" dirty="0"/>
          </a:p>
        </p:txBody>
      </p:sp>
      <p:sp>
        <p:nvSpPr>
          <p:cNvPr id="25" name="Text 5"/>
          <p:cNvSpPr/>
          <p:nvPr/>
        </p:nvSpPr>
        <p:spPr>
          <a:xfrm>
            <a:off x="1179463" y="5448300"/>
            <a:ext cx="369689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GİRİŞ</a:t>
            </a:r>
            <a:endParaRPr lang="en-US" sz="900" dirty="0"/>
          </a:p>
        </p:txBody>
      </p:sp>
      <p:sp>
        <p:nvSpPr>
          <p:cNvPr id="26" name="Text 6"/>
          <p:cNvSpPr/>
          <p:nvPr/>
        </p:nvSpPr>
        <p:spPr>
          <a:xfrm>
            <a:off x="3254127" y="491490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D7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2</a:t>
            </a:r>
            <a:endParaRPr lang="en-US" sz="1200" dirty="0"/>
          </a:p>
        </p:txBody>
      </p:sp>
      <p:sp>
        <p:nvSpPr>
          <p:cNvPr id="27" name="Text 7"/>
          <p:cNvSpPr/>
          <p:nvPr/>
        </p:nvSpPr>
        <p:spPr>
          <a:xfrm>
            <a:off x="3098453" y="5448300"/>
            <a:ext cx="501134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ANALİZ</a:t>
            </a:r>
            <a:endParaRPr lang="en-US" sz="900" dirty="0"/>
          </a:p>
        </p:txBody>
      </p:sp>
      <p:sp>
        <p:nvSpPr>
          <p:cNvPr id="28" name="Text 8"/>
          <p:cNvSpPr/>
          <p:nvPr/>
        </p:nvSpPr>
        <p:spPr>
          <a:xfrm>
            <a:off x="5052417" y="5448300"/>
            <a:ext cx="611684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SONRAKİ</a:t>
            </a:r>
            <a:endParaRPr lang="en-US" sz="900" dirty="0"/>
          </a:p>
        </p:txBody>
      </p:sp>
      <p:sp>
        <p:nvSpPr>
          <p:cNvPr id="29" name="Text 9"/>
          <p:cNvSpPr/>
          <p:nvPr/>
        </p:nvSpPr>
        <p:spPr>
          <a:xfrm>
            <a:off x="990600" y="5867400"/>
            <a:ext cx="56235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Örnek: 15 dakikalık video yerine 4'er dakikalık modüller.</a:t>
            </a:r>
            <a:endParaRPr lang="en-US" sz="1050" dirty="0"/>
          </a:p>
        </p:txBody>
      </p:sp>
      <p:sp>
        <p:nvSpPr>
          <p:cNvPr id="30" name="Text 10"/>
          <p:cNvSpPr/>
          <p:nvPr/>
        </p:nvSpPr>
        <p:spPr>
          <a:xfrm>
            <a:off x="7200900" y="1981200"/>
            <a:ext cx="260818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FD700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Ön Hazırlık İlkesi</a:t>
            </a:r>
            <a:endParaRPr lang="en-US" sz="1800" dirty="0"/>
          </a:p>
        </p:txBody>
      </p:sp>
      <p:sp>
        <p:nvSpPr>
          <p:cNvPr id="31" name="Text 11"/>
          <p:cNvSpPr/>
          <p:nvPr/>
        </p:nvSpPr>
        <p:spPr>
          <a:xfrm>
            <a:off x="6515100" y="2552700"/>
            <a:ext cx="4686300" cy="557213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ui-serif" pitchFamily="34" charset="0"/>
                <a:ea typeface="ui-serif" pitchFamily="34" charset="-122"/>
                <a:cs typeface="ui-serif" pitchFamily="34" charset="-120"/>
              </a:rPr>
              <a:t>Ana konuya başlamadan önce temel terimlerin, bileşenlerin ve isimlerin öğrenilmesi.</a:t>
            </a:r>
            <a:endParaRPr lang="en-US" sz="1350" dirty="0"/>
          </a:p>
        </p:txBody>
      </p:sp>
      <p:sp>
        <p:nvSpPr>
          <p:cNvPr id="32" name="Text 12"/>
          <p:cNvSpPr/>
          <p:nvPr/>
        </p:nvSpPr>
        <p:spPr>
          <a:xfrm>
            <a:off x="6896100" y="4495800"/>
            <a:ext cx="2416731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Anahtar Kavramlar &amp; Tanımlar</a:t>
            </a:r>
            <a:endParaRPr lang="en-US" sz="1050" dirty="0"/>
          </a:p>
        </p:txBody>
      </p:sp>
      <p:sp>
        <p:nvSpPr>
          <p:cNvPr id="33" name="Text 13"/>
          <p:cNvSpPr/>
          <p:nvPr/>
        </p:nvSpPr>
        <p:spPr>
          <a:xfrm>
            <a:off x="6515100" y="5257800"/>
            <a:ext cx="4686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1A2A3A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Karmaşık Süreç Anlatımı</a:t>
            </a:r>
            <a:endParaRPr lang="en-US" sz="1200" dirty="0"/>
          </a:p>
        </p:txBody>
      </p:sp>
      <p:sp>
        <p:nvSpPr>
          <p:cNvPr id="34" name="Text 14"/>
          <p:cNvSpPr/>
          <p:nvPr/>
        </p:nvSpPr>
        <p:spPr>
          <a:xfrm>
            <a:off x="6515100" y="5867400"/>
            <a:ext cx="562356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9CA3AF"/>
                </a:solidFill>
                <a:latin typeface="ui-sans-serif" pitchFamily="34" charset="0"/>
                <a:ea typeface="ui-sans-serif" pitchFamily="34" charset="-122"/>
                <a:cs typeface="ui-sans-serif" pitchFamily="34" charset="-120"/>
              </a:rPr>
              <a:t>Örnek: Fren sistemini anlatmadan önce parçaları tanıtmak.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70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09800"/>
            <a:ext cx="5105400" cy="33051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5" y="2452688"/>
            <a:ext cx="1495425" cy="276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971800"/>
            <a:ext cx="4648200" cy="7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3162300"/>
            <a:ext cx="457200" cy="34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00" y="3924300"/>
            <a:ext cx="4648200" cy="723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4676775"/>
            <a:ext cx="4648200" cy="609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24600" y="2209800"/>
            <a:ext cx="5105400" cy="330517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5975" y="2452688"/>
            <a:ext cx="1495425" cy="27622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3200" y="2971800"/>
            <a:ext cx="4648200" cy="723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5600" y="3162300"/>
            <a:ext cx="457200" cy="342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53200" y="3924300"/>
            <a:ext cx="4648200" cy="7239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05600" y="4114800"/>
            <a:ext cx="457200" cy="3429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3200" y="4676775"/>
            <a:ext cx="4648200" cy="6096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0" y="5895975"/>
            <a:ext cx="10668000" cy="6096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4400" y="6048375"/>
            <a:ext cx="228600" cy="304800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>
            <a:off x="762000" y="571500"/>
            <a:ext cx="1066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TEMEL SÜREÇLERİ YÖNETME İLKELERİ</a:t>
            </a:r>
            <a:endParaRPr lang="en-US" sz="1050" dirty="0"/>
          </a:p>
        </p:txBody>
      </p:sp>
      <p:sp>
        <p:nvSpPr>
          <p:cNvPr id="19" name="Text 1"/>
          <p:cNvSpPr/>
          <p:nvPr/>
        </p:nvSpPr>
        <p:spPr>
          <a:xfrm>
            <a:off x="762000" y="838200"/>
            <a:ext cx="12801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Modalite İlkesi: </a:t>
            </a:r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Kanal Dağılımı</a:t>
            </a:r>
            <a:endParaRPr lang="en-US" sz="3600" dirty="0"/>
          </a:p>
        </p:txBody>
      </p:sp>
      <p:sp>
        <p:nvSpPr>
          <p:cNvPr id="20" name="Text 2"/>
          <p:cNvSpPr/>
          <p:nvPr/>
        </p:nvSpPr>
        <p:spPr>
          <a:xfrm>
            <a:off x="762000" y="1562100"/>
            <a:ext cx="128016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i="1" dirty="0">
                <a:solidFill>
                  <a:srgbClr val="D3D3D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"Grafikler ve yazılı metin yerine, grafikler ve sesli anlatım kullanıldığında öğrenme daha etkilidir."</a:t>
            </a:r>
            <a:endParaRPr lang="en-US" sz="1500" dirty="0"/>
          </a:p>
        </p:txBody>
      </p:sp>
      <p:sp>
        <p:nvSpPr>
          <p:cNvPr id="21" name="Text 3"/>
          <p:cNvSpPr/>
          <p:nvPr/>
        </p:nvSpPr>
        <p:spPr>
          <a:xfrm>
            <a:off x="990600" y="2438400"/>
            <a:ext cx="225171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F8717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Yanlış Uygulama</a:t>
            </a:r>
            <a:endParaRPr lang="en-US" sz="1800" dirty="0"/>
          </a:p>
        </p:txBody>
      </p:sp>
      <p:sp>
        <p:nvSpPr>
          <p:cNvPr id="22" name="Text 4"/>
          <p:cNvSpPr/>
          <p:nvPr/>
        </p:nvSpPr>
        <p:spPr>
          <a:xfrm>
            <a:off x="4257675" y="2452688"/>
            <a:ext cx="179451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AŞIRI BİLİŞSEL YÜK</a:t>
            </a:r>
            <a:endParaRPr lang="en-US" sz="1050" dirty="0"/>
          </a:p>
        </p:txBody>
      </p:sp>
      <p:sp>
        <p:nvSpPr>
          <p:cNvPr id="23" name="Text 5"/>
          <p:cNvSpPr/>
          <p:nvPr/>
        </p:nvSpPr>
        <p:spPr>
          <a:xfrm>
            <a:off x="1752600" y="3124200"/>
            <a:ext cx="218313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Görsel Kanal</a:t>
            </a:r>
            <a:endParaRPr lang="en-US" sz="1200" dirty="0"/>
          </a:p>
        </p:txBody>
      </p:sp>
      <p:sp>
        <p:nvSpPr>
          <p:cNvPr id="24" name="Text 6"/>
          <p:cNvSpPr/>
          <p:nvPr/>
        </p:nvSpPr>
        <p:spPr>
          <a:xfrm>
            <a:off x="1752600" y="3352800"/>
            <a:ext cx="218313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Karmaşık Grafik + Uzun Metin</a:t>
            </a:r>
            <a:endParaRPr lang="en-US" sz="1050" dirty="0"/>
          </a:p>
        </p:txBody>
      </p:sp>
      <p:sp>
        <p:nvSpPr>
          <p:cNvPr id="25" name="Text 7"/>
          <p:cNvSpPr/>
          <p:nvPr/>
        </p:nvSpPr>
        <p:spPr>
          <a:xfrm>
            <a:off x="1752600" y="4076700"/>
            <a:ext cx="10172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İşitsel Kanal</a:t>
            </a:r>
            <a:endParaRPr lang="en-US" sz="1200" dirty="0"/>
          </a:p>
        </p:txBody>
      </p:sp>
      <p:sp>
        <p:nvSpPr>
          <p:cNvPr id="26" name="Text 8"/>
          <p:cNvSpPr/>
          <p:nvPr/>
        </p:nvSpPr>
        <p:spPr>
          <a:xfrm>
            <a:off x="1752600" y="4305300"/>
            <a:ext cx="101727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Boş / Sessiz</a:t>
            </a:r>
            <a:endParaRPr lang="en-US" sz="1050" dirty="0"/>
          </a:p>
        </p:txBody>
      </p:sp>
      <p:sp>
        <p:nvSpPr>
          <p:cNvPr id="27" name="Text 9"/>
          <p:cNvSpPr/>
          <p:nvPr/>
        </p:nvSpPr>
        <p:spPr>
          <a:xfrm>
            <a:off x="990600" y="4676775"/>
            <a:ext cx="46482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9CA3A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Örnek: Hava durumu haritası animasyonu izlenirken aynı anda ekrandaki uzun metni okumaya çalışmak.</a:t>
            </a:r>
            <a:endParaRPr lang="en-US" sz="1050" dirty="0"/>
          </a:p>
        </p:txBody>
      </p:sp>
      <p:sp>
        <p:nvSpPr>
          <p:cNvPr id="28" name="Text 10"/>
          <p:cNvSpPr/>
          <p:nvPr/>
        </p:nvSpPr>
        <p:spPr>
          <a:xfrm>
            <a:off x="6553200" y="2438400"/>
            <a:ext cx="225171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4ADE8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Doğru Uygulama</a:t>
            </a:r>
            <a:endParaRPr lang="en-US" sz="1800" dirty="0"/>
          </a:p>
        </p:txBody>
      </p:sp>
      <p:sp>
        <p:nvSpPr>
          <p:cNvPr id="29" name="Text 11"/>
          <p:cNvSpPr/>
          <p:nvPr/>
        </p:nvSpPr>
        <p:spPr>
          <a:xfrm>
            <a:off x="9820275" y="2452688"/>
            <a:ext cx="179451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75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DENGELİ KAPASİTE</a:t>
            </a:r>
            <a:endParaRPr lang="en-US" sz="1050" dirty="0"/>
          </a:p>
        </p:txBody>
      </p:sp>
      <p:sp>
        <p:nvSpPr>
          <p:cNvPr id="30" name="Text 12"/>
          <p:cNvSpPr/>
          <p:nvPr/>
        </p:nvSpPr>
        <p:spPr>
          <a:xfrm>
            <a:off x="7315200" y="3124200"/>
            <a:ext cx="160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Görsel Kanal</a:t>
            </a:r>
            <a:endParaRPr lang="en-US" sz="1200" dirty="0"/>
          </a:p>
        </p:txBody>
      </p:sp>
      <p:sp>
        <p:nvSpPr>
          <p:cNvPr id="31" name="Text 13"/>
          <p:cNvSpPr/>
          <p:nvPr/>
        </p:nvSpPr>
        <p:spPr>
          <a:xfrm>
            <a:off x="7315200" y="3352800"/>
            <a:ext cx="16002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Sadece Görsel / Grafik</a:t>
            </a:r>
            <a:endParaRPr lang="en-US" sz="1050" dirty="0"/>
          </a:p>
        </p:txBody>
      </p:sp>
      <p:sp>
        <p:nvSpPr>
          <p:cNvPr id="32" name="Text 14"/>
          <p:cNvSpPr/>
          <p:nvPr/>
        </p:nvSpPr>
        <p:spPr>
          <a:xfrm>
            <a:off x="7315200" y="4076700"/>
            <a:ext cx="17602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8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İşitsel Kanal</a:t>
            </a:r>
            <a:endParaRPr lang="en-US" sz="1200" dirty="0"/>
          </a:p>
        </p:txBody>
      </p:sp>
      <p:sp>
        <p:nvSpPr>
          <p:cNvPr id="33" name="Text 15"/>
          <p:cNvSpPr/>
          <p:nvPr/>
        </p:nvSpPr>
        <p:spPr>
          <a:xfrm>
            <a:off x="7315200" y="4305300"/>
            <a:ext cx="176022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dirty="0">
                <a:solidFill>
                  <a:srgbClr val="9CA3A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Senkronize Sesli Anlatım</a:t>
            </a:r>
            <a:endParaRPr lang="en-US" sz="1050" dirty="0"/>
          </a:p>
        </p:txBody>
      </p:sp>
      <p:sp>
        <p:nvSpPr>
          <p:cNvPr id="34" name="Text 16"/>
          <p:cNvSpPr/>
          <p:nvPr/>
        </p:nvSpPr>
        <p:spPr>
          <a:xfrm>
            <a:off x="6553200" y="4676775"/>
            <a:ext cx="46482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9CA3A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Örnek: Jet akımları animasyonu oynarken meteoroloğun sesli olarak süreci açıklaması.</a:t>
            </a:r>
            <a:endParaRPr lang="en-US" sz="1050" dirty="0"/>
          </a:p>
        </p:txBody>
      </p:sp>
      <p:sp>
        <p:nvSpPr>
          <p:cNvPr id="35" name="Text 17"/>
          <p:cNvSpPr/>
          <p:nvPr/>
        </p:nvSpPr>
        <p:spPr>
          <a:xfrm>
            <a:off x="1295400" y="6067425"/>
            <a:ext cx="1086993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350" b="1" dirty="0">
                <a:solidFill>
                  <a:srgbClr val="1A2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Öneri: Karmaşık ve hızlı ilerleyen materyallerde bilgiyi iki kanala paylaştırarak görsel kanaldaki yükü hafifletin.</a:t>
            </a:r>
            <a:endParaRPr lang="en-US" sz="13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24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266950"/>
            <a:ext cx="5143500" cy="25503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2552700"/>
            <a:ext cx="219075" cy="34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" y="4036219"/>
            <a:ext cx="4572000" cy="495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0" y="2266950"/>
            <a:ext cx="5143500" cy="25503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2250" y="2552700"/>
            <a:ext cx="219075" cy="34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525" y="2628900"/>
            <a:ext cx="123825" cy="190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7550" y="2552700"/>
            <a:ext cx="285750" cy="342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72250" y="4036219"/>
            <a:ext cx="4572000" cy="49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0780" y="5237559"/>
            <a:ext cx="342900" cy="381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0440" y="5389959"/>
            <a:ext cx="285750" cy="3048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3935" y="5237559"/>
            <a:ext cx="390525" cy="381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2204" y="5389959"/>
            <a:ext cx="200025" cy="3048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97029" y="5199459"/>
            <a:ext cx="3486150" cy="685800"/>
          </a:xfrm>
          <a:prstGeom prst="rect">
            <a:avLst/>
          </a:prstGeom>
        </p:spPr>
      </p:pic>
      <p:sp>
        <p:nvSpPr>
          <p:cNvPr id="16" name="Text 0"/>
          <p:cNvSpPr/>
          <p:nvPr/>
        </p:nvSpPr>
        <p:spPr>
          <a:xfrm>
            <a:off x="762000" y="476250"/>
            <a:ext cx="10668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b="1" spc="84" kern="0" dirty="0">
                <a:solidFill>
                  <a:srgbClr val="FFD7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ÜRETİCİ SÜREÇLERİ GELİŞTİRME İLKELERİ</a:t>
            </a:r>
            <a:endParaRPr lang="en-US" sz="1050" dirty="0"/>
          </a:p>
        </p:txBody>
      </p:sp>
      <p:sp>
        <p:nvSpPr>
          <p:cNvPr id="17" name="Text 1"/>
          <p:cNvSpPr/>
          <p:nvPr/>
        </p:nvSpPr>
        <p:spPr>
          <a:xfrm>
            <a:off x="762000" y="742950"/>
            <a:ext cx="106680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9. ÇOKLU ORTAM İLKESİ:</a:t>
            </a:r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
</a:t>
            </a:r>
            <a:pPr indent="0" marL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KELİME VE RESİM BİRLİKTELİĞİ</a:t>
            </a:r>
            <a:endParaRPr lang="en-US" sz="3600" dirty="0"/>
          </a:p>
        </p:txBody>
      </p:sp>
      <p:sp>
        <p:nvSpPr>
          <p:cNvPr id="18" name="Text 2"/>
          <p:cNvSpPr/>
          <p:nvPr/>
        </p:nvSpPr>
        <p:spPr>
          <a:xfrm>
            <a:off x="1419225" y="2590800"/>
            <a:ext cx="224028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SADECE KELİMELER</a:t>
            </a:r>
            <a:endParaRPr lang="en-US" sz="1500" dirty="0"/>
          </a:p>
        </p:txBody>
      </p:sp>
      <p:sp>
        <p:nvSpPr>
          <p:cNvPr id="19" name="Text 3"/>
          <p:cNvSpPr/>
          <p:nvPr/>
        </p:nvSpPr>
        <p:spPr>
          <a:xfrm>
            <a:off x="1047750" y="3048000"/>
            <a:ext cx="4572000" cy="83581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Bilgi sadece sözel olarak kodlanır. Öğrenen zihninde görsel bir model oluşturmakta zorlanır, bu da yüzeysel bir öğrenmeye yol açar.</a:t>
            </a:r>
            <a:endParaRPr lang="en-US" sz="1350" dirty="0"/>
          </a:p>
        </p:txBody>
      </p:sp>
      <p:sp>
        <p:nvSpPr>
          <p:cNvPr id="20" name="Text 4"/>
          <p:cNvSpPr/>
          <p:nvPr/>
        </p:nvSpPr>
        <p:spPr>
          <a:xfrm>
            <a:off x="1200150" y="4036219"/>
            <a:ext cx="5486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Örn: Bir pompanın çalışma prensibini sadece metinle anlatmak.</a:t>
            </a:r>
            <a:endParaRPr lang="en-US" sz="1050" dirty="0"/>
          </a:p>
        </p:txBody>
      </p:sp>
      <p:sp>
        <p:nvSpPr>
          <p:cNvPr id="21" name="Text 5"/>
          <p:cNvSpPr/>
          <p:nvPr/>
        </p:nvSpPr>
        <p:spPr>
          <a:xfrm>
            <a:off x="7505700" y="2590800"/>
            <a:ext cx="266319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2C55E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KELİMELER + RESİMLER</a:t>
            </a:r>
            <a:endParaRPr lang="en-US" sz="1500" dirty="0"/>
          </a:p>
        </p:txBody>
      </p:sp>
      <p:sp>
        <p:nvSpPr>
          <p:cNvPr id="22" name="Text 6"/>
          <p:cNvSpPr/>
          <p:nvPr/>
        </p:nvSpPr>
        <p:spPr>
          <a:xfrm>
            <a:off x="6572250" y="3048000"/>
            <a:ext cx="4572000" cy="835819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2194"/>
              </a:lnSpc>
              <a:buNone/>
            </a:pPr>
            <a:r>
              <a:rPr lang="en-US" sz="1350" dirty="0">
                <a:solidFill>
                  <a:srgbClr val="D1D5D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Hem sözel hem de görsel zihinsel modeller oluşturulur. İki modelin bütünleşmesi daha kalıcı ve anlamlı bir öğrenme sağlar.</a:t>
            </a:r>
            <a:endParaRPr lang="en-US" sz="1350" dirty="0"/>
          </a:p>
        </p:txBody>
      </p:sp>
      <p:sp>
        <p:nvSpPr>
          <p:cNvPr id="23" name="Text 7"/>
          <p:cNvSpPr/>
          <p:nvPr/>
        </p:nvSpPr>
        <p:spPr>
          <a:xfrm>
            <a:off x="6724650" y="4036219"/>
            <a:ext cx="5486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indent="0" marL="0">
              <a:lnSpc>
                <a:spcPts val="1500"/>
              </a:lnSpc>
              <a:buNone/>
            </a:pPr>
            <a:r>
              <a:rPr lang="en-US" sz="105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Örn: Metnin yanına suyun giriş/çıkışını gösteren bir şema eklemek.</a:t>
            </a:r>
            <a:endParaRPr lang="en-US" sz="1050" dirty="0"/>
          </a:p>
        </p:txBody>
      </p:sp>
      <p:sp>
        <p:nvSpPr>
          <p:cNvPr id="24" name="Text 8"/>
          <p:cNvSpPr/>
          <p:nvPr/>
        </p:nvSpPr>
        <p:spPr>
          <a:xfrm>
            <a:off x="2634139" y="5694759"/>
            <a:ext cx="896183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00" b="1" spc="-36" kern="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SÖZEL MODEL</a:t>
            </a:r>
            <a:endParaRPr lang="en-US" sz="900" dirty="0"/>
          </a:p>
        </p:txBody>
      </p:sp>
      <p:sp>
        <p:nvSpPr>
          <p:cNvPr id="25" name="Text 9"/>
          <p:cNvSpPr/>
          <p:nvPr/>
        </p:nvSpPr>
        <p:spPr>
          <a:xfrm>
            <a:off x="4267349" y="5694759"/>
            <a:ext cx="1003697" cy="152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00" b="1" spc="-36" kern="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GÖRSEL MODEL</a:t>
            </a:r>
            <a:endParaRPr lang="en-US" sz="900" dirty="0"/>
          </a:p>
        </p:txBody>
      </p:sp>
      <p:sp>
        <p:nvSpPr>
          <p:cNvPr id="26" name="Text 10"/>
          <p:cNvSpPr/>
          <p:nvPr/>
        </p:nvSpPr>
        <p:spPr>
          <a:xfrm>
            <a:off x="6105614" y="5399484"/>
            <a:ext cx="3268980" cy="276225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400"/>
              </a:lnSpc>
              <a:buNone/>
            </a:pPr>
            <a:r>
              <a:rPr lang="en-US" sz="1800" b="1" dirty="0">
                <a:solidFill>
                  <a:srgbClr val="1A2A3A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İKİLİ KODLAMA KURAMI</a:t>
            </a:r>
            <a:endParaRPr lang="en-US" sz="1800" dirty="0"/>
          </a:p>
        </p:txBody>
      </p:sp>
      <p:sp>
        <p:nvSpPr>
          <p:cNvPr id="27" name="Text 11"/>
          <p:cNvSpPr/>
          <p:nvPr/>
        </p:nvSpPr>
        <p:spPr>
          <a:xfrm>
            <a:off x="2438400" y="6113859"/>
            <a:ext cx="7315200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350" i="1" dirty="0">
                <a:solidFill>
                  <a:srgbClr val="9CA3A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"İnsanlar, kelimeler ve resimlerden oluşan bir sunumdan, sadece kelimelerden oluşan bir sunuma göre daha iyi öğrenirler."</a:t>
            </a:r>
            <a:endParaRPr lang="en-US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2026-02-01T10:23:07Z</dcterms:created>
  <dcterms:modified xsi:type="dcterms:W3CDTF">2026-02-01T10:23:07Z</dcterms:modified>
</cp:coreProperties>
</file>